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notesMasterIdLst>
    <p:notesMasterId r:id="rId22"/>
  </p:notesMasterIdLst>
  <p:sldSz cx="14630400" cy="8229600"/>
  <p:notesSz cx="8229600" cy="14630400"/>
  <p:embeddedFontLst>
    <p:embeddedFont>
      <p:font typeface="Prata"/>
      <p:regular r:id="rId27"/>
    </p:embeddedFont>
    <p:embeddedFont>
      <p:font typeface="Prata"/>
      <p:regular r:id="rId28"/>
    </p:embeddedFont>
    <p:embeddedFont>
      <p:font typeface="Raleway"/>
      <p:regular r:id="rId29"/>
    </p:embeddedFont>
    <p:embeddedFont>
      <p:font typeface="Raleway"/>
      <p:regular r:id="rId30"/>
    </p:embeddedFont>
    <p:embeddedFont>
      <p:font typeface="Raleway"/>
      <p:regular r:id="rId31"/>
    </p:embeddedFont>
    <p:embeddedFont>
      <p:font typeface="Raleway"/>
      <p:regular r:id="rId3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27" Type="http://schemas.openxmlformats.org/officeDocument/2006/relationships/font" Target="fonts/font1.fntdata"/><Relationship Id="rId28" Type="http://schemas.openxmlformats.org/officeDocument/2006/relationships/font" Target="fonts/font2.fntdata"/><Relationship Id="rId29" Type="http://schemas.openxmlformats.org/officeDocument/2006/relationships/font" Target="fonts/font3.fntdata"/><Relationship Id="rId30" Type="http://schemas.openxmlformats.org/officeDocument/2006/relationships/font" Target="fonts/font4.fntdata"/><Relationship Id="rId31" Type="http://schemas.openxmlformats.org/officeDocument/2006/relationships/font" Target="fonts/font5.fntdata"/><Relationship Id="rId32" Type="http://schemas.openxmlformats.org/officeDocument/2006/relationships/font" Target="fonts/font6.fntdata"/></Relationships>
</file>

<file path=ppt/media/>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013-1.png>
</file>

<file path=ppt/media/image-1014-1.png>
</file>

<file path=ppt/media/image-1015-1.png>
</file>

<file path=ppt/media/image-1016-1.png>
</file>

<file path=ppt/media/image-1017-1.png>
</file>

<file path=ppt/media/image-1018-1.png>
</file>

<file path=ppt/media/image-1019-1.png>
</file>

<file path=ppt/media/image-1020-1.png>
</file>

<file path=ppt/media/image-1021-1.png>
</file>

<file path=ppt/media/image-12-1.png>
</file>

<file path=ppt/media/image-12-2.png>
</file>

<file path=ppt/media/image-13-1.png>
</file>

<file path=ppt/media/image-13-2.png>
</file>

<file path=ppt/media/image-14-1.png>
</file>

<file path=ppt/media/image-14-2.png>
</file>

<file path=ppt/media/image-15-1.png>
</file>

<file path=ppt/media/image-15-2.png>
</file>

<file path=ppt/media/image-15-3.png>
</file>

<file path=ppt/media/image-15-4.png>
</file>

<file path=ppt/media/image-16-1.png>
</file>

<file path=ppt/media/image-16-2.png>
</file>

<file path=ppt/media/image-16-3.png>
</file>

<file path=ppt/media/image-17-1.png>
</file>

<file path=ppt/media/image-17-2.png>
</file>

<file path=ppt/media/image-18-1.png>
</file>

<file path=ppt/media/image-18-10.png>
</file>

<file path=ppt/media/image-18-2.png>
</file>

<file path=ppt/media/image-18-3.png>
</file>

<file path=ppt/media/image-18-4.png>
</file>

<file path=ppt/media/image-18-5.png>
</file>

<file path=ppt/media/image-18-6.png>
</file>

<file path=ppt/media/image-18-7.png>
</file>

<file path=ppt/media/image-18-8.png>
</file>

<file path=ppt/media/image-18-9.png>
</file>

<file path=ppt/media/image-19-1.png>
</file>

<file path=ppt/media/image-2-1.png>
</file>

<file path=ppt/media/image-2-2.png>
</file>

<file path=ppt/media/image-2-3.png>
</file>

<file path=ppt/media/image-2-4.png>
</file>

<file path=ppt/media/image-3-1.png>
</file>

<file path=ppt/media/image-3-2.png>
</file>

<file path=ppt/media/image-4-1.png>
</file>

<file path=ppt/media/image-5-1.png>
</file>

<file path=ppt/media/image-6-1.png>
</file>

<file path=ppt/media/image-6-2.png>
</file>

<file path=ppt/media/image-6-3.png>
</file>

<file path=ppt/media/image-6-4.png>
</file>

<file path=ppt/media/image-6-5.png>
</file>

<file path=ppt/media/image-7-1.png>
</file>

<file path=ppt/media/image-7-10.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image" Target="../media/image-1010-1.png"/><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image" Target="../media/image-1011-1.png"/><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image" Target="../media/image-1012-1.png"/><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image" Target="../media/image-1013-1.png"/><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image" Target="../media/image-1014-1.png"/><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image" Target="../media/image-1015-1.png"/><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image" Target="../media/image-1016-1.png"/><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image" Target="../media/image-1017-1.png"/><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image" Target="../media/image-1018-1.png"/><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image" Target="../media/image-1019-1.png"/><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image" Target="../media/image-1002-1.png"/><Relationship Id="rId2"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image" Target="../media/image-1020-1.png"/><Relationship Id="rId2"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image" Target="../media/image-1021-1.png"/><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image" Target="../media/image-1003-1.png"/><Relationship Id="rId2"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image" Target="../media/image-1004-1.png"/><Relationship Id="rId2"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image" Target="../media/image-1005-1.png"/><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image" Target="../media/image-1006-1.png"/><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image" Target="../media/image-1007-1.png"/><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image" Target="../media/image-1008-1.png"/><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image" Target="../media/image-1009-1.png"/><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slideLayout" Target="../slideLayouts/slideLayout13.xm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image" Target="../media/image-13-2.png"/><Relationship Id="rId3" Type="http://schemas.openxmlformats.org/officeDocument/2006/relationships/slideLayout" Target="../slideLayouts/slideLayout14.xml"/><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image" Target="../media/image-14-2.png"/><Relationship Id="rId3" Type="http://schemas.openxmlformats.org/officeDocument/2006/relationships/slideLayout" Target="../slideLayouts/slideLayout15.xml"/><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image" Target="../media/image-15-2.png"/><Relationship Id="rId3" Type="http://schemas.openxmlformats.org/officeDocument/2006/relationships/image" Target="../media/image-15-3.png"/><Relationship Id="rId4" Type="http://schemas.openxmlformats.org/officeDocument/2006/relationships/image" Target="../media/image-15-4.png"/><Relationship Id="rId5" Type="http://schemas.openxmlformats.org/officeDocument/2006/relationships/slideLayout" Target="../slideLayouts/slideLayout16.xml"/><Relationship Id="rId6"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image-16-1.png"/><Relationship Id="rId2" Type="http://schemas.openxmlformats.org/officeDocument/2006/relationships/image" Target="../media/image-16-2.png"/><Relationship Id="rId3" Type="http://schemas.openxmlformats.org/officeDocument/2006/relationships/image" Target="../media/image-16-3.png"/><Relationship Id="rId4" Type="http://schemas.openxmlformats.org/officeDocument/2006/relationships/slideLayout" Target="../slideLayouts/slideLayout17.xml"/><Relationship Id="rId5"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image-17-1.png"/><Relationship Id="rId2" Type="http://schemas.openxmlformats.org/officeDocument/2006/relationships/image" Target="../media/image-17-2.png"/><Relationship Id="rId3" Type="http://schemas.openxmlformats.org/officeDocument/2006/relationships/slideLayout" Target="../slideLayouts/slideLayout18.xml"/><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image-18-1.png"/><Relationship Id="rId2" Type="http://schemas.openxmlformats.org/officeDocument/2006/relationships/image" Target="../media/image-18-2.png"/><Relationship Id="rId3" Type="http://schemas.openxmlformats.org/officeDocument/2006/relationships/image" Target="../media/image-18-3.png"/><Relationship Id="rId4" Type="http://schemas.openxmlformats.org/officeDocument/2006/relationships/image" Target="../media/image-18-4.png"/><Relationship Id="rId5" Type="http://schemas.openxmlformats.org/officeDocument/2006/relationships/image" Target="../media/image-18-5.png"/><Relationship Id="rId6" Type="http://schemas.openxmlformats.org/officeDocument/2006/relationships/image" Target="../media/image-18-6.png"/><Relationship Id="rId7" Type="http://schemas.openxmlformats.org/officeDocument/2006/relationships/image" Target="../media/image-18-7.png"/><Relationship Id="rId8" Type="http://schemas.openxmlformats.org/officeDocument/2006/relationships/image" Target="../media/image-18-8.png"/><Relationship Id="rId9" Type="http://schemas.openxmlformats.org/officeDocument/2006/relationships/image" Target="../media/image-18-9.png"/><Relationship Id="rId10" Type="http://schemas.openxmlformats.org/officeDocument/2006/relationships/image" Target="../media/image-18-10.png"/><Relationship Id="rId11" Type="http://schemas.openxmlformats.org/officeDocument/2006/relationships/slideLayout" Target="../slideLayouts/slideLayout19.xml"/><Relationship Id="rId1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image-19-1.png"/><Relationship Id="rId2" Type="http://schemas.openxmlformats.org/officeDocument/2006/relationships/slideLayout" Target="../slideLayouts/slideLayout20.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slideLayout" Target="../slideLayouts/slideLayout3.xml"/><Relationship Id="rId6"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4.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slideLayout" Target="../slideLayouts/slideLayout7.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image" Target="../media/image-7-6.png"/><Relationship Id="rId7" Type="http://schemas.openxmlformats.org/officeDocument/2006/relationships/image" Target="../media/image-7-7.png"/><Relationship Id="rId8" Type="http://schemas.openxmlformats.org/officeDocument/2006/relationships/image" Target="../media/image-7-8.png"/><Relationship Id="rId9" Type="http://schemas.openxmlformats.org/officeDocument/2006/relationships/image" Target="../media/image-7-9.png"/><Relationship Id="rId10" Type="http://schemas.openxmlformats.org/officeDocument/2006/relationships/image" Target="../media/image-7-10.png"/><Relationship Id="rId11" Type="http://schemas.openxmlformats.org/officeDocument/2006/relationships/slideLayout" Target="../slideLayouts/slideLayout8.xml"/><Relationship Id="rId1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793790" y="2325410"/>
            <a:ext cx="11346180" cy="885944"/>
          </a:xfrm>
          <a:prstGeom prst="rect">
            <a:avLst/>
          </a:prstGeom>
          <a:noFill/>
          <a:ln/>
        </p:spPr>
        <p:txBody>
          <a:bodyPr wrap="none" lIns="0" tIns="0" rIns="0" bIns="0" rtlCol="0" anchor="t"/>
          <a:lstStyle/>
          <a:p>
            <a:pPr algn="l" indent="0" marL="0">
              <a:lnSpc>
                <a:spcPts val="6950"/>
              </a:lnSpc>
              <a:buNone/>
            </a:pPr>
            <a:r>
              <a:rPr lang="en-US" sz="5550" dirty="0">
                <a:solidFill>
                  <a:srgbClr val="F2E782"/>
                </a:solidFill>
                <a:latin typeface="Prata" pitchFamily="34" charset="0"/>
                <a:ea typeface="Prata" pitchFamily="34" charset="-122"/>
                <a:cs typeface="Prata" pitchFamily="34" charset="-120"/>
              </a:rPr>
              <a:t>Multimodal Emotion Recognition</a:t>
            </a:r>
            <a:endParaRPr lang="en-US" sz="5550" dirty="0"/>
          </a:p>
        </p:txBody>
      </p:sp>
      <p:sp>
        <p:nvSpPr>
          <p:cNvPr id="3" name="Text 1"/>
          <p:cNvSpPr/>
          <p:nvPr/>
        </p:nvSpPr>
        <p:spPr>
          <a:xfrm>
            <a:off x="793790" y="3636645"/>
            <a:ext cx="13042821" cy="2267545"/>
          </a:xfrm>
          <a:prstGeom prst="rect">
            <a:avLst/>
          </a:prstGeom>
          <a:noFill/>
          <a:ln/>
        </p:spPr>
        <p:txBody>
          <a:bodyPr wrap="square" lIns="0" tIns="0" rIns="0" bIns="0" rtlCol="0" anchor="t"/>
          <a:lstStyle/>
          <a:p>
            <a:pPr algn="l" indent="0" marL="0">
              <a:lnSpc>
                <a:spcPts val="3550"/>
              </a:lnSpc>
              <a:buNone/>
            </a:pPr>
            <a:r>
              <a:rPr lang="en-US" sz="2200" dirty="0">
                <a:solidFill>
                  <a:srgbClr val="CFCBBF"/>
                </a:solidFill>
                <a:latin typeface="Raleway" pitchFamily="34" charset="0"/>
                <a:ea typeface="Raleway" pitchFamily="34" charset="-122"/>
                <a:cs typeface="Raleway" pitchFamily="34" charset="-120"/>
              </a:rPr>
              <a:t>Our project utilizes deep learning to create a multimodal system that identifies seven basic emotions from audio signals (Speech Emotion Recognition – SER) and facial images (Facial Expression Recognition – FER). We separately trained multiple deep learning models for each modality with the same label schema and present comparative evaluation metrics. The models were integrated with a web application interface for real-time prediction.</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5929670" y="209074"/>
            <a:ext cx="2770942" cy="1673662"/>
          </a:xfrm>
          <a:prstGeom prst="rect">
            <a:avLst/>
          </a:prstGeom>
        </p:spPr>
      </p:pic>
      <p:sp>
        <p:nvSpPr>
          <p:cNvPr id="3" name="Text 0"/>
          <p:cNvSpPr/>
          <p:nvPr/>
        </p:nvSpPr>
        <p:spPr>
          <a:xfrm>
            <a:off x="468511" y="2686407"/>
            <a:ext cx="7849672" cy="522922"/>
          </a:xfrm>
          <a:prstGeom prst="rect">
            <a:avLst/>
          </a:prstGeom>
          <a:noFill/>
          <a:ln/>
        </p:spPr>
        <p:txBody>
          <a:bodyPr wrap="none" lIns="0" tIns="0" rIns="0" bIns="0" rtlCol="0" anchor="t"/>
          <a:lstStyle/>
          <a:p>
            <a:pPr algn="l" indent="0" marL="0">
              <a:lnSpc>
                <a:spcPts val="4100"/>
              </a:lnSpc>
              <a:buNone/>
            </a:pPr>
            <a:r>
              <a:rPr lang="en-US" sz="3250" dirty="0">
                <a:solidFill>
                  <a:srgbClr val="F2E782"/>
                </a:solidFill>
                <a:latin typeface="Prata" pitchFamily="34" charset="0"/>
                <a:ea typeface="Prata" pitchFamily="34" charset="-122"/>
                <a:cs typeface="Prata" pitchFamily="34" charset="-120"/>
              </a:rPr>
              <a:t>Facial Recognition Model Performance</a:t>
            </a:r>
            <a:endParaRPr lang="en-US" sz="3250" dirty="0"/>
          </a:p>
        </p:txBody>
      </p:sp>
      <p:sp>
        <p:nvSpPr>
          <p:cNvPr id="4" name="Text 1"/>
          <p:cNvSpPr/>
          <p:nvPr/>
        </p:nvSpPr>
        <p:spPr>
          <a:xfrm>
            <a:off x="468511" y="3543895"/>
            <a:ext cx="6721197" cy="552212"/>
          </a:xfrm>
          <a:prstGeom prst="rect">
            <a:avLst/>
          </a:prstGeom>
          <a:noFill/>
          <a:ln/>
        </p:spPr>
        <p:txBody>
          <a:bodyPr wrap="none" lIns="0" tIns="0" rIns="0" bIns="0" rtlCol="0" anchor="t"/>
          <a:lstStyle/>
          <a:p>
            <a:pPr algn="ctr" indent="0" marL="0">
              <a:lnSpc>
                <a:spcPts val="4300"/>
              </a:lnSpc>
              <a:buNone/>
            </a:pPr>
            <a:r>
              <a:rPr lang="en-US" sz="4300" dirty="0">
                <a:solidFill>
                  <a:srgbClr val="CFCBBF"/>
                </a:solidFill>
                <a:latin typeface="Prata" pitchFamily="34" charset="0"/>
                <a:ea typeface="Prata" pitchFamily="34" charset="-122"/>
                <a:cs typeface="Prata" pitchFamily="34" charset="-120"/>
              </a:rPr>
              <a:t>99.72%</a:t>
            </a:r>
            <a:endParaRPr lang="en-US" sz="4300" dirty="0"/>
          </a:p>
        </p:txBody>
      </p:sp>
      <p:sp>
        <p:nvSpPr>
          <p:cNvPr id="5" name="Text 2"/>
          <p:cNvSpPr/>
          <p:nvPr/>
        </p:nvSpPr>
        <p:spPr>
          <a:xfrm>
            <a:off x="2350651" y="4305181"/>
            <a:ext cx="2956917" cy="261461"/>
          </a:xfrm>
          <a:prstGeom prst="rect">
            <a:avLst/>
          </a:prstGeom>
          <a:noFill/>
          <a:ln/>
        </p:spPr>
        <p:txBody>
          <a:bodyPr wrap="none" lIns="0" tIns="0" rIns="0" bIns="0" rtlCol="0" anchor="t"/>
          <a:lstStyle/>
          <a:p>
            <a:pPr algn="ctr" indent="0" marL="0">
              <a:lnSpc>
                <a:spcPts val="2050"/>
              </a:lnSpc>
              <a:buNone/>
            </a:pPr>
            <a:r>
              <a:rPr lang="en-US" sz="1600" dirty="0">
                <a:solidFill>
                  <a:srgbClr val="CFCBBF"/>
                </a:solidFill>
                <a:latin typeface="Prata" pitchFamily="34" charset="0"/>
                <a:ea typeface="Prata" pitchFamily="34" charset="-122"/>
                <a:cs typeface="Prata" pitchFamily="34" charset="-120"/>
              </a:rPr>
              <a:t>ResNet-50 Training Accuracy</a:t>
            </a:r>
            <a:endParaRPr lang="en-US" sz="1600" dirty="0"/>
          </a:p>
        </p:txBody>
      </p:sp>
      <p:sp>
        <p:nvSpPr>
          <p:cNvPr id="6" name="Text 3"/>
          <p:cNvSpPr/>
          <p:nvPr/>
        </p:nvSpPr>
        <p:spPr>
          <a:xfrm>
            <a:off x="468511" y="4667012"/>
            <a:ext cx="6721197" cy="267772"/>
          </a:xfrm>
          <a:prstGeom prst="rect">
            <a:avLst/>
          </a:prstGeom>
          <a:noFill/>
          <a:ln/>
        </p:spPr>
        <p:txBody>
          <a:bodyPr wrap="none" lIns="0" tIns="0" rIns="0" bIns="0" rtlCol="0" anchor="t"/>
          <a:lstStyle/>
          <a:p>
            <a:pPr algn="ctr" indent="0" marL="0">
              <a:lnSpc>
                <a:spcPts val="2100"/>
              </a:lnSpc>
              <a:buNone/>
            </a:pPr>
            <a:r>
              <a:rPr lang="en-US" sz="1300" dirty="0">
                <a:solidFill>
                  <a:srgbClr val="CFCBBF"/>
                </a:solidFill>
                <a:latin typeface="Raleway" pitchFamily="34" charset="0"/>
                <a:ea typeface="Raleway" pitchFamily="34" charset="-122"/>
                <a:cs typeface="Raleway" pitchFamily="34" charset="-120"/>
              </a:rPr>
              <a:t>Shows excellent learning on training data</a:t>
            </a:r>
            <a:endParaRPr lang="en-US" sz="1300" dirty="0"/>
          </a:p>
        </p:txBody>
      </p:sp>
      <p:sp>
        <p:nvSpPr>
          <p:cNvPr id="7" name="Text 4"/>
          <p:cNvSpPr/>
          <p:nvPr/>
        </p:nvSpPr>
        <p:spPr>
          <a:xfrm>
            <a:off x="7440692" y="3543895"/>
            <a:ext cx="6721197" cy="552212"/>
          </a:xfrm>
          <a:prstGeom prst="rect">
            <a:avLst/>
          </a:prstGeom>
          <a:noFill/>
          <a:ln/>
        </p:spPr>
        <p:txBody>
          <a:bodyPr wrap="none" lIns="0" tIns="0" rIns="0" bIns="0" rtlCol="0" anchor="t"/>
          <a:lstStyle/>
          <a:p>
            <a:pPr algn="ctr" indent="0" marL="0">
              <a:lnSpc>
                <a:spcPts val="4300"/>
              </a:lnSpc>
              <a:buNone/>
            </a:pPr>
            <a:r>
              <a:rPr lang="en-US" sz="4300" dirty="0">
                <a:solidFill>
                  <a:srgbClr val="CFCBBF"/>
                </a:solidFill>
                <a:latin typeface="Prata" pitchFamily="34" charset="0"/>
                <a:ea typeface="Prata" pitchFamily="34" charset="-122"/>
                <a:cs typeface="Prata" pitchFamily="34" charset="-120"/>
              </a:rPr>
              <a:t>66.94%</a:t>
            </a:r>
            <a:endParaRPr lang="en-US" sz="4300" dirty="0"/>
          </a:p>
        </p:txBody>
      </p:sp>
      <p:sp>
        <p:nvSpPr>
          <p:cNvPr id="8" name="Text 5"/>
          <p:cNvSpPr/>
          <p:nvPr/>
        </p:nvSpPr>
        <p:spPr>
          <a:xfrm>
            <a:off x="9535835" y="4305181"/>
            <a:ext cx="2530912" cy="261461"/>
          </a:xfrm>
          <a:prstGeom prst="rect">
            <a:avLst/>
          </a:prstGeom>
          <a:noFill/>
          <a:ln/>
        </p:spPr>
        <p:txBody>
          <a:bodyPr wrap="none" lIns="0" tIns="0" rIns="0" bIns="0" rtlCol="0" anchor="t"/>
          <a:lstStyle/>
          <a:p>
            <a:pPr algn="ctr" indent="0" marL="0">
              <a:lnSpc>
                <a:spcPts val="2050"/>
              </a:lnSpc>
              <a:buNone/>
            </a:pPr>
            <a:r>
              <a:rPr lang="en-US" sz="1600" dirty="0">
                <a:solidFill>
                  <a:srgbClr val="CFCBBF"/>
                </a:solidFill>
                <a:latin typeface="Prata" pitchFamily="34" charset="0"/>
                <a:ea typeface="Prata" pitchFamily="34" charset="-122"/>
                <a:cs typeface="Prata" pitchFamily="34" charset="-120"/>
              </a:rPr>
              <a:t>ResNet-50 Test Accuracy</a:t>
            </a:r>
            <a:endParaRPr lang="en-US" sz="1600" dirty="0"/>
          </a:p>
        </p:txBody>
      </p:sp>
      <p:sp>
        <p:nvSpPr>
          <p:cNvPr id="9" name="Text 6"/>
          <p:cNvSpPr/>
          <p:nvPr/>
        </p:nvSpPr>
        <p:spPr>
          <a:xfrm>
            <a:off x="7440692" y="4667012"/>
            <a:ext cx="6721197" cy="267772"/>
          </a:xfrm>
          <a:prstGeom prst="rect">
            <a:avLst/>
          </a:prstGeom>
          <a:noFill/>
          <a:ln/>
        </p:spPr>
        <p:txBody>
          <a:bodyPr wrap="none" lIns="0" tIns="0" rIns="0" bIns="0" rtlCol="0" anchor="t"/>
          <a:lstStyle/>
          <a:p>
            <a:pPr algn="ctr" indent="0" marL="0">
              <a:lnSpc>
                <a:spcPts val="2100"/>
              </a:lnSpc>
              <a:buNone/>
            </a:pPr>
            <a:r>
              <a:rPr lang="en-US" sz="1300" dirty="0">
                <a:solidFill>
                  <a:srgbClr val="CFCBBF"/>
                </a:solidFill>
                <a:latin typeface="Raleway" pitchFamily="34" charset="0"/>
                <a:ea typeface="Raleway" pitchFamily="34" charset="-122"/>
                <a:cs typeface="Raleway" pitchFamily="34" charset="-120"/>
              </a:rPr>
              <a:t>Indicates good generalization</a:t>
            </a:r>
            <a:endParaRPr lang="en-US" sz="1300" dirty="0"/>
          </a:p>
        </p:txBody>
      </p:sp>
      <p:sp>
        <p:nvSpPr>
          <p:cNvPr id="10" name="Text 7"/>
          <p:cNvSpPr/>
          <p:nvPr/>
        </p:nvSpPr>
        <p:spPr>
          <a:xfrm>
            <a:off x="468511" y="5520333"/>
            <a:ext cx="6721197" cy="552212"/>
          </a:xfrm>
          <a:prstGeom prst="rect">
            <a:avLst/>
          </a:prstGeom>
          <a:noFill/>
          <a:ln/>
        </p:spPr>
        <p:txBody>
          <a:bodyPr wrap="none" lIns="0" tIns="0" rIns="0" bIns="0" rtlCol="0" anchor="t"/>
          <a:lstStyle/>
          <a:p>
            <a:pPr algn="ctr" indent="0" marL="0">
              <a:lnSpc>
                <a:spcPts val="4300"/>
              </a:lnSpc>
              <a:buNone/>
            </a:pPr>
            <a:r>
              <a:rPr lang="en-US" sz="4300" dirty="0">
                <a:solidFill>
                  <a:srgbClr val="CFCBBF"/>
                </a:solidFill>
                <a:latin typeface="Prata" pitchFamily="34" charset="0"/>
                <a:ea typeface="Prata" pitchFamily="34" charset="-122"/>
                <a:cs typeface="Prata" pitchFamily="34" charset="-120"/>
              </a:rPr>
              <a:t>62.38%</a:t>
            </a:r>
            <a:endParaRPr lang="en-US" sz="4300" dirty="0"/>
          </a:p>
        </p:txBody>
      </p:sp>
      <p:sp>
        <p:nvSpPr>
          <p:cNvPr id="11" name="Text 8"/>
          <p:cNvSpPr/>
          <p:nvPr/>
        </p:nvSpPr>
        <p:spPr>
          <a:xfrm>
            <a:off x="2227778" y="6281618"/>
            <a:ext cx="3202662" cy="261461"/>
          </a:xfrm>
          <a:prstGeom prst="rect">
            <a:avLst/>
          </a:prstGeom>
          <a:noFill/>
          <a:ln/>
        </p:spPr>
        <p:txBody>
          <a:bodyPr wrap="none" lIns="0" tIns="0" rIns="0" bIns="0" rtlCol="0" anchor="t"/>
          <a:lstStyle/>
          <a:p>
            <a:pPr algn="ctr" indent="0" marL="0">
              <a:lnSpc>
                <a:spcPts val="2050"/>
              </a:lnSpc>
              <a:buNone/>
            </a:pPr>
            <a:r>
              <a:rPr lang="en-US" sz="1600" dirty="0">
                <a:solidFill>
                  <a:srgbClr val="CFCBBF"/>
                </a:solidFill>
                <a:latin typeface="Prata" pitchFamily="34" charset="0"/>
                <a:ea typeface="Prata" pitchFamily="34" charset="-122"/>
                <a:cs typeface="Prata" pitchFamily="34" charset="-120"/>
              </a:rPr>
              <a:t>Custom CNN Training Accuracy</a:t>
            </a:r>
            <a:endParaRPr lang="en-US" sz="1600" dirty="0"/>
          </a:p>
        </p:txBody>
      </p:sp>
      <p:sp>
        <p:nvSpPr>
          <p:cNvPr id="12" name="Text 9"/>
          <p:cNvSpPr/>
          <p:nvPr/>
        </p:nvSpPr>
        <p:spPr>
          <a:xfrm>
            <a:off x="468511" y="6643449"/>
            <a:ext cx="6721197" cy="267772"/>
          </a:xfrm>
          <a:prstGeom prst="rect">
            <a:avLst/>
          </a:prstGeom>
          <a:noFill/>
          <a:ln/>
        </p:spPr>
        <p:txBody>
          <a:bodyPr wrap="none" lIns="0" tIns="0" rIns="0" bIns="0" rtlCol="0" anchor="t"/>
          <a:lstStyle/>
          <a:p>
            <a:pPr algn="ctr" indent="0" marL="0">
              <a:lnSpc>
                <a:spcPts val="2100"/>
              </a:lnSpc>
              <a:buNone/>
            </a:pPr>
            <a:r>
              <a:rPr lang="en-US" sz="1300" dirty="0">
                <a:solidFill>
                  <a:srgbClr val="CFCBBF"/>
                </a:solidFill>
                <a:latin typeface="Raleway" pitchFamily="34" charset="0"/>
                <a:ea typeface="Raleway" pitchFamily="34" charset="-122"/>
                <a:cs typeface="Raleway" pitchFamily="34" charset="-120"/>
              </a:rPr>
              <a:t>Lower but more consistent with test results</a:t>
            </a:r>
            <a:endParaRPr lang="en-US" sz="1300" dirty="0"/>
          </a:p>
        </p:txBody>
      </p:sp>
      <p:sp>
        <p:nvSpPr>
          <p:cNvPr id="13" name="Text 10"/>
          <p:cNvSpPr/>
          <p:nvPr/>
        </p:nvSpPr>
        <p:spPr>
          <a:xfrm>
            <a:off x="7440692" y="5520333"/>
            <a:ext cx="6721197" cy="552212"/>
          </a:xfrm>
          <a:prstGeom prst="rect">
            <a:avLst/>
          </a:prstGeom>
          <a:noFill/>
          <a:ln/>
        </p:spPr>
        <p:txBody>
          <a:bodyPr wrap="none" lIns="0" tIns="0" rIns="0" bIns="0" rtlCol="0" anchor="t"/>
          <a:lstStyle/>
          <a:p>
            <a:pPr algn="ctr" indent="0" marL="0">
              <a:lnSpc>
                <a:spcPts val="4300"/>
              </a:lnSpc>
              <a:buNone/>
            </a:pPr>
            <a:r>
              <a:rPr lang="en-US" sz="4300" dirty="0">
                <a:solidFill>
                  <a:srgbClr val="CFCBBF"/>
                </a:solidFill>
                <a:latin typeface="Prata" pitchFamily="34" charset="0"/>
                <a:ea typeface="Prata" pitchFamily="34" charset="-122"/>
                <a:cs typeface="Prata" pitchFamily="34" charset="-120"/>
              </a:rPr>
              <a:t>64.94%</a:t>
            </a:r>
            <a:endParaRPr lang="en-US" sz="4300" dirty="0"/>
          </a:p>
        </p:txBody>
      </p:sp>
      <p:sp>
        <p:nvSpPr>
          <p:cNvPr id="14" name="Text 11"/>
          <p:cNvSpPr/>
          <p:nvPr/>
        </p:nvSpPr>
        <p:spPr>
          <a:xfrm>
            <a:off x="9412962" y="6281618"/>
            <a:ext cx="2776537" cy="261461"/>
          </a:xfrm>
          <a:prstGeom prst="rect">
            <a:avLst/>
          </a:prstGeom>
          <a:noFill/>
          <a:ln/>
        </p:spPr>
        <p:txBody>
          <a:bodyPr wrap="none" lIns="0" tIns="0" rIns="0" bIns="0" rtlCol="0" anchor="t"/>
          <a:lstStyle/>
          <a:p>
            <a:pPr algn="ctr" indent="0" marL="0">
              <a:lnSpc>
                <a:spcPts val="2050"/>
              </a:lnSpc>
              <a:buNone/>
            </a:pPr>
            <a:r>
              <a:rPr lang="en-US" sz="1600" dirty="0">
                <a:solidFill>
                  <a:srgbClr val="CFCBBF"/>
                </a:solidFill>
                <a:latin typeface="Prata" pitchFamily="34" charset="0"/>
                <a:ea typeface="Prata" pitchFamily="34" charset="-122"/>
                <a:cs typeface="Prata" pitchFamily="34" charset="-120"/>
              </a:rPr>
              <a:t>Custom CNN Test Accuracy</a:t>
            </a:r>
            <a:endParaRPr lang="en-US" sz="1600" dirty="0"/>
          </a:p>
        </p:txBody>
      </p:sp>
      <p:sp>
        <p:nvSpPr>
          <p:cNvPr id="15" name="Text 12"/>
          <p:cNvSpPr/>
          <p:nvPr/>
        </p:nvSpPr>
        <p:spPr>
          <a:xfrm>
            <a:off x="7440692" y="6643449"/>
            <a:ext cx="6721197" cy="267772"/>
          </a:xfrm>
          <a:prstGeom prst="rect">
            <a:avLst/>
          </a:prstGeom>
          <a:noFill/>
          <a:ln/>
        </p:spPr>
        <p:txBody>
          <a:bodyPr wrap="none" lIns="0" tIns="0" rIns="0" bIns="0" rtlCol="0" anchor="t"/>
          <a:lstStyle/>
          <a:p>
            <a:pPr algn="ctr" indent="0" marL="0">
              <a:lnSpc>
                <a:spcPts val="2100"/>
              </a:lnSpc>
              <a:buNone/>
            </a:pPr>
            <a:r>
              <a:rPr lang="en-US" sz="1300" dirty="0">
                <a:solidFill>
                  <a:srgbClr val="CFCBBF"/>
                </a:solidFill>
                <a:latin typeface="Raleway" pitchFamily="34" charset="0"/>
                <a:ea typeface="Raleway" pitchFamily="34" charset="-122"/>
                <a:cs typeface="Raleway" pitchFamily="34" charset="-120"/>
              </a:rPr>
              <a:t>Shows less overfitting than ResNet-50</a:t>
            </a:r>
            <a:endParaRPr lang="en-US" sz="1300" dirty="0"/>
          </a:p>
        </p:txBody>
      </p:sp>
      <p:sp>
        <p:nvSpPr>
          <p:cNvPr id="16" name="Text 13"/>
          <p:cNvSpPr/>
          <p:nvPr/>
        </p:nvSpPr>
        <p:spPr>
          <a:xfrm>
            <a:off x="468511" y="7099459"/>
            <a:ext cx="13693378" cy="535543"/>
          </a:xfrm>
          <a:prstGeom prst="rect">
            <a:avLst/>
          </a:prstGeom>
          <a:noFill/>
          <a:ln/>
        </p:spPr>
        <p:txBody>
          <a:bodyPr wrap="square" lIns="0" tIns="0" rIns="0" bIns="0" rtlCol="0" anchor="t"/>
          <a:lstStyle/>
          <a:p>
            <a:pPr algn="l" indent="0" marL="0">
              <a:lnSpc>
                <a:spcPts val="2100"/>
              </a:lnSpc>
              <a:buNone/>
            </a:pPr>
            <a:r>
              <a:rPr lang="en-US" sz="1300" dirty="0">
                <a:solidFill>
                  <a:srgbClr val="CFCBBF"/>
                </a:solidFill>
                <a:latin typeface="Raleway" pitchFamily="34" charset="0"/>
                <a:ea typeface="Raleway" pitchFamily="34" charset="-122"/>
                <a:cs typeface="Raleway" pitchFamily="34" charset="-120"/>
              </a:rPr>
              <a:t>The ResNet-50 model demonstrates superior performance compared to our Custom CNN architecture, though with more pronounced overfitting. The Custom CNN shows more consistent performance between training and testing phases, suggesting better generalization despite lower overall accuracy.</a:t>
            </a:r>
            <a:endParaRPr lang="en-US" sz="13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582454" y="572095"/>
            <a:ext cx="5759291" cy="650200"/>
          </a:xfrm>
          <a:prstGeom prst="rect">
            <a:avLst/>
          </a:prstGeom>
          <a:noFill/>
          <a:ln/>
        </p:spPr>
        <p:txBody>
          <a:bodyPr wrap="none" lIns="0" tIns="0" rIns="0" bIns="0" rtlCol="0" anchor="t"/>
          <a:lstStyle/>
          <a:p>
            <a:pPr algn="l" indent="0" marL="0">
              <a:lnSpc>
                <a:spcPts val="5100"/>
              </a:lnSpc>
              <a:buNone/>
            </a:pPr>
            <a:r>
              <a:rPr lang="en-US" sz="4050" dirty="0">
                <a:solidFill>
                  <a:srgbClr val="F2E782"/>
                </a:solidFill>
                <a:latin typeface="Prata" pitchFamily="34" charset="0"/>
                <a:ea typeface="Prata" pitchFamily="34" charset="-122"/>
                <a:cs typeface="Prata" pitchFamily="34" charset="-120"/>
              </a:rPr>
              <a:t>Key Evaluation Metrics</a:t>
            </a:r>
            <a:endParaRPr lang="en-US" sz="4050" dirty="0"/>
          </a:p>
        </p:txBody>
      </p:sp>
      <p:sp>
        <p:nvSpPr>
          <p:cNvPr id="3" name="Shape 1"/>
          <p:cNvSpPr/>
          <p:nvPr/>
        </p:nvSpPr>
        <p:spPr>
          <a:xfrm>
            <a:off x="582454" y="1638300"/>
            <a:ext cx="13465493" cy="4795838"/>
          </a:xfrm>
          <a:prstGeom prst="roundRect">
            <a:avLst>
              <a:gd name="adj" fmla="val 651"/>
            </a:avLst>
          </a:prstGeom>
          <a:noFill/>
          <a:ln w="7620">
            <a:solidFill>
              <a:srgbClr val="FFFFFF">
                <a:alpha val="24000"/>
              </a:srgbClr>
            </a:solidFill>
            <a:prstDash val="solid"/>
          </a:ln>
        </p:spPr>
      </p:sp>
      <p:sp>
        <p:nvSpPr>
          <p:cNvPr id="4" name="Shape 2"/>
          <p:cNvSpPr/>
          <p:nvPr/>
        </p:nvSpPr>
        <p:spPr>
          <a:xfrm>
            <a:off x="590074" y="1645920"/>
            <a:ext cx="13450253" cy="597575"/>
          </a:xfrm>
          <a:prstGeom prst="rect">
            <a:avLst/>
          </a:prstGeom>
          <a:solidFill>
            <a:srgbClr val="FFFFFF">
              <a:alpha val="4000"/>
            </a:srgbClr>
          </a:solidFill>
          <a:ln/>
        </p:spPr>
      </p:sp>
      <p:sp>
        <p:nvSpPr>
          <p:cNvPr id="5" name="Text 3"/>
          <p:cNvSpPr/>
          <p:nvPr/>
        </p:nvSpPr>
        <p:spPr>
          <a:xfrm>
            <a:off x="798433" y="1778318"/>
            <a:ext cx="227016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Model Name</a:t>
            </a:r>
            <a:endParaRPr lang="en-US" sz="1600" dirty="0"/>
          </a:p>
        </p:txBody>
      </p:sp>
      <p:sp>
        <p:nvSpPr>
          <p:cNvPr id="6" name="Text 4"/>
          <p:cNvSpPr/>
          <p:nvPr/>
        </p:nvSpPr>
        <p:spPr>
          <a:xfrm>
            <a:off x="3492222" y="1778318"/>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Precision</a:t>
            </a:r>
            <a:endParaRPr lang="en-US" sz="1600" dirty="0"/>
          </a:p>
        </p:txBody>
      </p:sp>
      <p:sp>
        <p:nvSpPr>
          <p:cNvPr id="7" name="Text 5"/>
          <p:cNvSpPr/>
          <p:nvPr/>
        </p:nvSpPr>
        <p:spPr>
          <a:xfrm>
            <a:off x="6182201" y="1778318"/>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Recall</a:t>
            </a:r>
            <a:endParaRPr lang="en-US" sz="1600" dirty="0"/>
          </a:p>
        </p:txBody>
      </p:sp>
      <p:sp>
        <p:nvSpPr>
          <p:cNvPr id="8" name="Text 6"/>
          <p:cNvSpPr/>
          <p:nvPr/>
        </p:nvSpPr>
        <p:spPr>
          <a:xfrm>
            <a:off x="8872180" y="1778318"/>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F1 Score</a:t>
            </a:r>
            <a:endParaRPr lang="en-US" sz="1600" dirty="0"/>
          </a:p>
        </p:txBody>
      </p:sp>
      <p:sp>
        <p:nvSpPr>
          <p:cNvPr id="9" name="Text 7"/>
          <p:cNvSpPr/>
          <p:nvPr/>
        </p:nvSpPr>
        <p:spPr>
          <a:xfrm>
            <a:off x="11562159" y="1778318"/>
            <a:ext cx="227016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Accuracy</a:t>
            </a:r>
            <a:endParaRPr lang="en-US" sz="1600" dirty="0"/>
          </a:p>
        </p:txBody>
      </p:sp>
      <p:sp>
        <p:nvSpPr>
          <p:cNvPr id="10" name="Shape 8"/>
          <p:cNvSpPr/>
          <p:nvPr/>
        </p:nvSpPr>
        <p:spPr>
          <a:xfrm>
            <a:off x="590074" y="2243495"/>
            <a:ext cx="13450253" cy="597575"/>
          </a:xfrm>
          <a:prstGeom prst="rect">
            <a:avLst/>
          </a:prstGeom>
          <a:solidFill>
            <a:srgbClr val="000000">
              <a:alpha val="4000"/>
            </a:srgbClr>
          </a:solidFill>
          <a:ln/>
        </p:spPr>
      </p:sp>
      <p:sp>
        <p:nvSpPr>
          <p:cNvPr id="11" name="Text 9"/>
          <p:cNvSpPr/>
          <p:nvPr/>
        </p:nvSpPr>
        <p:spPr>
          <a:xfrm>
            <a:off x="798433" y="2375892"/>
            <a:ext cx="227016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Basic CNN</a:t>
            </a:r>
            <a:endParaRPr lang="en-US" sz="1600" dirty="0"/>
          </a:p>
        </p:txBody>
      </p:sp>
      <p:sp>
        <p:nvSpPr>
          <p:cNvPr id="12" name="Text 10"/>
          <p:cNvSpPr/>
          <p:nvPr/>
        </p:nvSpPr>
        <p:spPr>
          <a:xfrm>
            <a:off x="3492222" y="2375892"/>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0.66</a:t>
            </a:r>
            <a:endParaRPr lang="en-US" sz="1600" dirty="0"/>
          </a:p>
        </p:txBody>
      </p:sp>
      <p:sp>
        <p:nvSpPr>
          <p:cNvPr id="13" name="Text 11"/>
          <p:cNvSpPr/>
          <p:nvPr/>
        </p:nvSpPr>
        <p:spPr>
          <a:xfrm>
            <a:off x="6182201" y="2375892"/>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0.65</a:t>
            </a:r>
            <a:endParaRPr lang="en-US" sz="1600" dirty="0"/>
          </a:p>
        </p:txBody>
      </p:sp>
      <p:sp>
        <p:nvSpPr>
          <p:cNvPr id="14" name="Text 12"/>
          <p:cNvSpPr/>
          <p:nvPr/>
        </p:nvSpPr>
        <p:spPr>
          <a:xfrm>
            <a:off x="8872180" y="2375892"/>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0.65</a:t>
            </a:r>
            <a:endParaRPr lang="en-US" sz="1600" dirty="0"/>
          </a:p>
        </p:txBody>
      </p:sp>
      <p:sp>
        <p:nvSpPr>
          <p:cNvPr id="15" name="Text 13"/>
          <p:cNvSpPr/>
          <p:nvPr/>
        </p:nvSpPr>
        <p:spPr>
          <a:xfrm>
            <a:off x="11562159" y="2375892"/>
            <a:ext cx="227016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0.65</a:t>
            </a:r>
            <a:endParaRPr lang="en-US" sz="1600" dirty="0"/>
          </a:p>
        </p:txBody>
      </p:sp>
      <p:sp>
        <p:nvSpPr>
          <p:cNvPr id="16" name="Shape 14"/>
          <p:cNvSpPr/>
          <p:nvPr/>
        </p:nvSpPr>
        <p:spPr>
          <a:xfrm>
            <a:off x="590074" y="2841069"/>
            <a:ext cx="13450253" cy="597575"/>
          </a:xfrm>
          <a:prstGeom prst="rect">
            <a:avLst/>
          </a:prstGeom>
          <a:solidFill>
            <a:srgbClr val="FFFFFF">
              <a:alpha val="4000"/>
            </a:srgbClr>
          </a:solidFill>
          <a:ln/>
        </p:spPr>
      </p:sp>
      <p:sp>
        <p:nvSpPr>
          <p:cNvPr id="17" name="Text 15"/>
          <p:cNvSpPr/>
          <p:nvPr/>
        </p:nvSpPr>
        <p:spPr>
          <a:xfrm>
            <a:off x="798433" y="2973467"/>
            <a:ext cx="227016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CNN + LSTM</a:t>
            </a:r>
            <a:endParaRPr lang="en-US" sz="1600" dirty="0"/>
          </a:p>
        </p:txBody>
      </p:sp>
      <p:sp>
        <p:nvSpPr>
          <p:cNvPr id="18" name="Text 16"/>
          <p:cNvSpPr/>
          <p:nvPr/>
        </p:nvSpPr>
        <p:spPr>
          <a:xfrm>
            <a:off x="3492222" y="2973467"/>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0.65</a:t>
            </a:r>
            <a:endParaRPr lang="en-US" sz="1600" dirty="0"/>
          </a:p>
        </p:txBody>
      </p:sp>
      <p:sp>
        <p:nvSpPr>
          <p:cNvPr id="19" name="Text 17"/>
          <p:cNvSpPr/>
          <p:nvPr/>
        </p:nvSpPr>
        <p:spPr>
          <a:xfrm>
            <a:off x="6182201" y="2973467"/>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0.62</a:t>
            </a:r>
            <a:endParaRPr lang="en-US" sz="1600" dirty="0"/>
          </a:p>
        </p:txBody>
      </p:sp>
      <p:sp>
        <p:nvSpPr>
          <p:cNvPr id="20" name="Text 18"/>
          <p:cNvSpPr/>
          <p:nvPr/>
        </p:nvSpPr>
        <p:spPr>
          <a:xfrm>
            <a:off x="8872180" y="2973467"/>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0.62</a:t>
            </a:r>
            <a:endParaRPr lang="en-US" sz="1600" dirty="0"/>
          </a:p>
        </p:txBody>
      </p:sp>
      <p:sp>
        <p:nvSpPr>
          <p:cNvPr id="21" name="Text 19"/>
          <p:cNvSpPr/>
          <p:nvPr/>
        </p:nvSpPr>
        <p:spPr>
          <a:xfrm>
            <a:off x="11562159" y="2973467"/>
            <a:ext cx="227016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0.62</a:t>
            </a:r>
            <a:endParaRPr lang="en-US" sz="1600" dirty="0"/>
          </a:p>
        </p:txBody>
      </p:sp>
      <p:sp>
        <p:nvSpPr>
          <p:cNvPr id="22" name="Shape 20"/>
          <p:cNvSpPr/>
          <p:nvPr/>
        </p:nvSpPr>
        <p:spPr>
          <a:xfrm>
            <a:off x="590074" y="3438644"/>
            <a:ext cx="13450253" cy="597575"/>
          </a:xfrm>
          <a:prstGeom prst="rect">
            <a:avLst/>
          </a:prstGeom>
          <a:solidFill>
            <a:srgbClr val="000000">
              <a:alpha val="4000"/>
            </a:srgbClr>
          </a:solidFill>
          <a:ln/>
        </p:spPr>
      </p:sp>
      <p:sp>
        <p:nvSpPr>
          <p:cNvPr id="23" name="Text 21"/>
          <p:cNvSpPr/>
          <p:nvPr/>
        </p:nvSpPr>
        <p:spPr>
          <a:xfrm>
            <a:off x="798433" y="3571042"/>
            <a:ext cx="227016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CNN + BiLSTM</a:t>
            </a:r>
            <a:endParaRPr lang="en-US" sz="1600" dirty="0"/>
          </a:p>
        </p:txBody>
      </p:sp>
      <p:sp>
        <p:nvSpPr>
          <p:cNvPr id="24" name="Text 22"/>
          <p:cNvSpPr/>
          <p:nvPr/>
        </p:nvSpPr>
        <p:spPr>
          <a:xfrm>
            <a:off x="3492222" y="3571042"/>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0.68</a:t>
            </a:r>
            <a:endParaRPr lang="en-US" sz="1600" dirty="0"/>
          </a:p>
        </p:txBody>
      </p:sp>
      <p:sp>
        <p:nvSpPr>
          <p:cNvPr id="25" name="Text 23"/>
          <p:cNvSpPr/>
          <p:nvPr/>
        </p:nvSpPr>
        <p:spPr>
          <a:xfrm>
            <a:off x="6182201" y="3571042"/>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0.67</a:t>
            </a:r>
            <a:endParaRPr lang="en-US" sz="1600" dirty="0"/>
          </a:p>
        </p:txBody>
      </p:sp>
      <p:sp>
        <p:nvSpPr>
          <p:cNvPr id="26" name="Text 24"/>
          <p:cNvSpPr/>
          <p:nvPr/>
        </p:nvSpPr>
        <p:spPr>
          <a:xfrm>
            <a:off x="8872180" y="3571042"/>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0.67</a:t>
            </a:r>
            <a:endParaRPr lang="en-US" sz="1600" dirty="0"/>
          </a:p>
        </p:txBody>
      </p:sp>
      <p:sp>
        <p:nvSpPr>
          <p:cNvPr id="27" name="Text 25"/>
          <p:cNvSpPr/>
          <p:nvPr/>
        </p:nvSpPr>
        <p:spPr>
          <a:xfrm>
            <a:off x="11562159" y="3571042"/>
            <a:ext cx="227016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0.67</a:t>
            </a:r>
            <a:endParaRPr lang="en-US" sz="1600" dirty="0"/>
          </a:p>
        </p:txBody>
      </p:sp>
      <p:sp>
        <p:nvSpPr>
          <p:cNvPr id="28" name="Shape 26"/>
          <p:cNvSpPr/>
          <p:nvPr/>
        </p:nvSpPr>
        <p:spPr>
          <a:xfrm>
            <a:off x="590074" y="4036219"/>
            <a:ext cx="13450253" cy="597575"/>
          </a:xfrm>
          <a:prstGeom prst="rect">
            <a:avLst/>
          </a:prstGeom>
          <a:solidFill>
            <a:srgbClr val="FFFFFF">
              <a:alpha val="4000"/>
            </a:srgbClr>
          </a:solidFill>
          <a:ln/>
        </p:spPr>
      </p:sp>
      <p:sp>
        <p:nvSpPr>
          <p:cNvPr id="29" name="Text 27"/>
          <p:cNvSpPr/>
          <p:nvPr/>
        </p:nvSpPr>
        <p:spPr>
          <a:xfrm>
            <a:off x="798433" y="4168616"/>
            <a:ext cx="227016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CNN + GRU + Dense</a:t>
            </a:r>
            <a:endParaRPr lang="en-US" sz="1600" dirty="0"/>
          </a:p>
        </p:txBody>
      </p:sp>
      <p:sp>
        <p:nvSpPr>
          <p:cNvPr id="30" name="Text 28"/>
          <p:cNvSpPr/>
          <p:nvPr/>
        </p:nvSpPr>
        <p:spPr>
          <a:xfrm>
            <a:off x="3492222" y="4168616"/>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0.59</a:t>
            </a:r>
            <a:endParaRPr lang="en-US" sz="1600" dirty="0"/>
          </a:p>
        </p:txBody>
      </p:sp>
      <p:sp>
        <p:nvSpPr>
          <p:cNvPr id="31" name="Text 29"/>
          <p:cNvSpPr/>
          <p:nvPr/>
        </p:nvSpPr>
        <p:spPr>
          <a:xfrm>
            <a:off x="6182201" y="4168616"/>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0.58</a:t>
            </a:r>
            <a:endParaRPr lang="en-US" sz="1600" dirty="0"/>
          </a:p>
        </p:txBody>
      </p:sp>
      <p:sp>
        <p:nvSpPr>
          <p:cNvPr id="32" name="Text 30"/>
          <p:cNvSpPr/>
          <p:nvPr/>
        </p:nvSpPr>
        <p:spPr>
          <a:xfrm>
            <a:off x="8872180" y="4168616"/>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0.58</a:t>
            </a:r>
            <a:endParaRPr lang="en-US" sz="1600" dirty="0"/>
          </a:p>
        </p:txBody>
      </p:sp>
      <p:sp>
        <p:nvSpPr>
          <p:cNvPr id="33" name="Text 31"/>
          <p:cNvSpPr/>
          <p:nvPr/>
        </p:nvSpPr>
        <p:spPr>
          <a:xfrm>
            <a:off x="11562159" y="4168616"/>
            <a:ext cx="227016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0.58</a:t>
            </a:r>
            <a:endParaRPr lang="en-US" sz="1600" dirty="0"/>
          </a:p>
        </p:txBody>
      </p:sp>
      <p:sp>
        <p:nvSpPr>
          <p:cNvPr id="34" name="Shape 32"/>
          <p:cNvSpPr/>
          <p:nvPr/>
        </p:nvSpPr>
        <p:spPr>
          <a:xfrm>
            <a:off x="590074" y="4633793"/>
            <a:ext cx="13450253" cy="597575"/>
          </a:xfrm>
          <a:prstGeom prst="rect">
            <a:avLst/>
          </a:prstGeom>
          <a:solidFill>
            <a:srgbClr val="000000">
              <a:alpha val="4000"/>
            </a:srgbClr>
          </a:solidFill>
          <a:ln/>
        </p:spPr>
      </p:sp>
      <p:sp>
        <p:nvSpPr>
          <p:cNvPr id="35" name="Text 33"/>
          <p:cNvSpPr/>
          <p:nvPr/>
        </p:nvSpPr>
        <p:spPr>
          <a:xfrm>
            <a:off x="798433" y="4766191"/>
            <a:ext cx="227016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CNN + Self-Attention</a:t>
            </a:r>
            <a:endParaRPr lang="en-US" sz="1600" dirty="0"/>
          </a:p>
        </p:txBody>
      </p:sp>
      <p:sp>
        <p:nvSpPr>
          <p:cNvPr id="36" name="Text 34"/>
          <p:cNvSpPr/>
          <p:nvPr/>
        </p:nvSpPr>
        <p:spPr>
          <a:xfrm>
            <a:off x="3492222" y="4766191"/>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0.69</a:t>
            </a:r>
            <a:endParaRPr lang="en-US" sz="1600" dirty="0"/>
          </a:p>
        </p:txBody>
      </p:sp>
      <p:sp>
        <p:nvSpPr>
          <p:cNvPr id="37" name="Text 35"/>
          <p:cNvSpPr/>
          <p:nvPr/>
        </p:nvSpPr>
        <p:spPr>
          <a:xfrm>
            <a:off x="6182201" y="4766191"/>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0.68</a:t>
            </a:r>
            <a:endParaRPr lang="en-US" sz="1600" dirty="0"/>
          </a:p>
        </p:txBody>
      </p:sp>
      <p:sp>
        <p:nvSpPr>
          <p:cNvPr id="38" name="Text 36"/>
          <p:cNvSpPr/>
          <p:nvPr/>
        </p:nvSpPr>
        <p:spPr>
          <a:xfrm>
            <a:off x="8872180" y="4766191"/>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0.68</a:t>
            </a:r>
            <a:endParaRPr lang="en-US" sz="1600" dirty="0"/>
          </a:p>
        </p:txBody>
      </p:sp>
      <p:sp>
        <p:nvSpPr>
          <p:cNvPr id="39" name="Text 37"/>
          <p:cNvSpPr/>
          <p:nvPr/>
        </p:nvSpPr>
        <p:spPr>
          <a:xfrm>
            <a:off x="11562159" y="4766191"/>
            <a:ext cx="227016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0.68</a:t>
            </a:r>
            <a:endParaRPr lang="en-US" sz="1600" dirty="0"/>
          </a:p>
        </p:txBody>
      </p:sp>
      <p:sp>
        <p:nvSpPr>
          <p:cNvPr id="40" name="Shape 38"/>
          <p:cNvSpPr/>
          <p:nvPr/>
        </p:nvSpPr>
        <p:spPr>
          <a:xfrm>
            <a:off x="590074" y="5231368"/>
            <a:ext cx="13450253" cy="597575"/>
          </a:xfrm>
          <a:prstGeom prst="rect">
            <a:avLst/>
          </a:prstGeom>
          <a:solidFill>
            <a:srgbClr val="FFFFFF">
              <a:alpha val="4000"/>
            </a:srgbClr>
          </a:solidFill>
          <a:ln/>
        </p:spPr>
      </p:sp>
      <p:sp>
        <p:nvSpPr>
          <p:cNvPr id="41" name="Text 39"/>
          <p:cNvSpPr/>
          <p:nvPr/>
        </p:nvSpPr>
        <p:spPr>
          <a:xfrm>
            <a:off x="798433" y="5363766"/>
            <a:ext cx="227016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ResNet-50</a:t>
            </a:r>
            <a:endParaRPr lang="en-US" sz="1600" dirty="0"/>
          </a:p>
        </p:txBody>
      </p:sp>
      <p:sp>
        <p:nvSpPr>
          <p:cNvPr id="42" name="Text 40"/>
          <p:cNvSpPr/>
          <p:nvPr/>
        </p:nvSpPr>
        <p:spPr>
          <a:xfrm>
            <a:off x="3492222" y="5363766"/>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0.685</a:t>
            </a:r>
            <a:endParaRPr lang="en-US" sz="1600" dirty="0"/>
          </a:p>
        </p:txBody>
      </p:sp>
      <p:sp>
        <p:nvSpPr>
          <p:cNvPr id="43" name="Text 41"/>
          <p:cNvSpPr/>
          <p:nvPr/>
        </p:nvSpPr>
        <p:spPr>
          <a:xfrm>
            <a:off x="6182201" y="5363766"/>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0.653</a:t>
            </a:r>
            <a:endParaRPr lang="en-US" sz="1600" dirty="0"/>
          </a:p>
        </p:txBody>
      </p:sp>
      <p:sp>
        <p:nvSpPr>
          <p:cNvPr id="44" name="Text 42"/>
          <p:cNvSpPr/>
          <p:nvPr/>
        </p:nvSpPr>
        <p:spPr>
          <a:xfrm>
            <a:off x="8872180" y="5363766"/>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0.665</a:t>
            </a:r>
            <a:endParaRPr lang="en-US" sz="1600" dirty="0"/>
          </a:p>
        </p:txBody>
      </p:sp>
      <p:sp>
        <p:nvSpPr>
          <p:cNvPr id="45" name="Text 43"/>
          <p:cNvSpPr/>
          <p:nvPr/>
        </p:nvSpPr>
        <p:spPr>
          <a:xfrm>
            <a:off x="11562159" y="5363766"/>
            <a:ext cx="227016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0.669</a:t>
            </a:r>
            <a:endParaRPr lang="en-US" sz="1600" dirty="0"/>
          </a:p>
        </p:txBody>
      </p:sp>
      <p:sp>
        <p:nvSpPr>
          <p:cNvPr id="46" name="Shape 44"/>
          <p:cNvSpPr/>
          <p:nvPr/>
        </p:nvSpPr>
        <p:spPr>
          <a:xfrm>
            <a:off x="590074" y="5828943"/>
            <a:ext cx="13450253" cy="597575"/>
          </a:xfrm>
          <a:prstGeom prst="rect">
            <a:avLst/>
          </a:prstGeom>
          <a:solidFill>
            <a:srgbClr val="000000">
              <a:alpha val="4000"/>
            </a:srgbClr>
          </a:solidFill>
          <a:ln/>
        </p:spPr>
      </p:sp>
      <p:sp>
        <p:nvSpPr>
          <p:cNvPr id="47" name="Text 45"/>
          <p:cNvSpPr/>
          <p:nvPr/>
        </p:nvSpPr>
        <p:spPr>
          <a:xfrm>
            <a:off x="798433" y="5961340"/>
            <a:ext cx="227016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Custom CNN</a:t>
            </a:r>
            <a:endParaRPr lang="en-US" sz="1600" dirty="0"/>
          </a:p>
        </p:txBody>
      </p:sp>
      <p:sp>
        <p:nvSpPr>
          <p:cNvPr id="48" name="Text 46"/>
          <p:cNvSpPr/>
          <p:nvPr/>
        </p:nvSpPr>
        <p:spPr>
          <a:xfrm>
            <a:off x="3492222" y="5961340"/>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0.614</a:t>
            </a:r>
            <a:endParaRPr lang="en-US" sz="1600" dirty="0"/>
          </a:p>
        </p:txBody>
      </p:sp>
      <p:sp>
        <p:nvSpPr>
          <p:cNvPr id="49" name="Text 47"/>
          <p:cNvSpPr/>
          <p:nvPr/>
        </p:nvSpPr>
        <p:spPr>
          <a:xfrm>
            <a:off x="6182201" y="5961340"/>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0.653</a:t>
            </a:r>
            <a:endParaRPr lang="en-US" sz="1600" dirty="0"/>
          </a:p>
        </p:txBody>
      </p:sp>
      <p:sp>
        <p:nvSpPr>
          <p:cNvPr id="50" name="Text 48"/>
          <p:cNvSpPr/>
          <p:nvPr/>
        </p:nvSpPr>
        <p:spPr>
          <a:xfrm>
            <a:off x="8872180" y="5961340"/>
            <a:ext cx="226635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0.623</a:t>
            </a:r>
            <a:endParaRPr lang="en-US" sz="1600" dirty="0"/>
          </a:p>
        </p:txBody>
      </p:sp>
      <p:sp>
        <p:nvSpPr>
          <p:cNvPr id="51" name="Text 49"/>
          <p:cNvSpPr/>
          <p:nvPr/>
        </p:nvSpPr>
        <p:spPr>
          <a:xfrm>
            <a:off x="11562159" y="5961340"/>
            <a:ext cx="2270165" cy="332780"/>
          </a:xfrm>
          <a:prstGeom prst="rect">
            <a:avLst/>
          </a:prstGeom>
          <a:noFill/>
          <a:ln/>
        </p:spPr>
        <p:txBody>
          <a:bodyPr wrap="non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0.649</a:t>
            </a:r>
            <a:endParaRPr lang="en-US" sz="1600" dirty="0"/>
          </a:p>
        </p:txBody>
      </p:sp>
      <p:sp>
        <p:nvSpPr>
          <p:cNvPr id="52" name="Text 50"/>
          <p:cNvSpPr/>
          <p:nvPr/>
        </p:nvSpPr>
        <p:spPr>
          <a:xfrm>
            <a:off x="582454" y="6668095"/>
            <a:ext cx="13465493" cy="998339"/>
          </a:xfrm>
          <a:prstGeom prst="rect">
            <a:avLst/>
          </a:prstGeom>
          <a:noFill/>
          <a:ln/>
        </p:spPr>
        <p:txBody>
          <a:bodyPr wrap="square" lIns="0" tIns="0" rIns="0" bIns="0" rtlCol="0" anchor="t"/>
          <a:lstStyle/>
          <a:p>
            <a:pPr algn="l" indent="0" marL="0">
              <a:lnSpc>
                <a:spcPts val="2600"/>
              </a:lnSpc>
              <a:buNone/>
            </a:pPr>
            <a:r>
              <a:rPr lang="en-US" sz="1600" dirty="0">
                <a:solidFill>
                  <a:srgbClr val="CFCBBF"/>
                </a:solidFill>
                <a:latin typeface="Raleway" pitchFamily="34" charset="0"/>
                <a:ea typeface="Raleway" pitchFamily="34" charset="-122"/>
                <a:cs typeface="Raleway" pitchFamily="34" charset="-120"/>
              </a:rPr>
              <a:t>This comprehensive evaluation shows that CNN + Self-Attention achieved the best overall performance for audio with an F1-score of 0.68, while ResNet-50 led the visual models with an F1-score of 0.665. The metrics reveal that precision was strongest for the "happy" class across models, while "fear" and "disgust" classes showed the weakest recall in both modalities.</a:t>
            </a:r>
            <a:endParaRPr lang="en-US" sz="16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595789" y="585073"/>
            <a:ext cx="6259473" cy="664964"/>
          </a:xfrm>
          <a:prstGeom prst="rect">
            <a:avLst/>
          </a:prstGeom>
          <a:noFill/>
          <a:ln/>
        </p:spPr>
        <p:txBody>
          <a:bodyPr wrap="none" lIns="0" tIns="0" rIns="0" bIns="0" rtlCol="0" anchor="t"/>
          <a:lstStyle/>
          <a:p>
            <a:pPr algn="l" indent="0" marL="0">
              <a:lnSpc>
                <a:spcPts val="5200"/>
              </a:lnSpc>
              <a:buNone/>
            </a:pPr>
            <a:r>
              <a:rPr lang="en-US" sz="4150" dirty="0">
                <a:solidFill>
                  <a:srgbClr val="F2E782"/>
                </a:solidFill>
                <a:latin typeface="Prata" pitchFamily="34" charset="0"/>
                <a:ea typeface="Prata" pitchFamily="34" charset="-122"/>
                <a:cs typeface="Prata" pitchFamily="34" charset="-120"/>
              </a:rPr>
              <a:t>Basic CNN Performance</a:t>
            </a:r>
            <a:endParaRPr lang="en-US" sz="4150" dirty="0"/>
          </a:p>
        </p:txBody>
      </p:sp>
      <p:pic>
        <p:nvPicPr>
          <p:cNvPr id="3" name="Image 0" descr="preencoded.png">    </p:cNvPr>
          <p:cNvPicPr>
            <a:picLocks noChangeAspect="1"/>
          </p:cNvPicPr>
          <p:nvPr/>
        </p:nvPicPr>
        <p:blipFill>
          <a:blip r:embed="rId1"/>
          <a:stretch>
            <a:fillRect/>
          </a:stretch>
        </p:blipFill>
        <p:spPr>
          <a:xfrm>
            <a:off x="595789" y="1675567"/>
            <a:ext cx="6586418" cy="4070628"/>
          </a:xfrm>
          <a:prstGeom prst="rect">
            <a:avLst/>
          </a:prstGeom>
        </p:spPr>
      </p:pic>
      <p:sp>
        <p:nvSpPr>
          <p:cNvPr id="4" name="Text 1"/>
          <p:cNvSpPr/>
          <p:nvPr/>
        </p:nvSpPr>
        <p:spPr>
          <a:xfrm>
            <a:off x="595789" y="6012061"/>
            <a:ext cx="2659737" cy="332423"/>
          </a:xfrm>
          <a:prstGeom prst="rect">
            <a:avLst/>
          </a:prstGeom>
          <a:noFill/>
          <a:ln/>
        </p:spPr>
        <p:txBody>
          <a:bodyPr wrap="none" lIns="0" tIns="0" rIns="0" bIns="0" rtlCol="0" anchor="t"/>
          <a:lstStyle/>
          <a:p>
            <a:pPr algn="l" indent="0" marL="0">
              <a:lnSpc>
                <a:spcPts val="2600"/>
              </a:lnSpc>
              <a:buNone/>
            </a:pPr>
            <a:r>
              <a:rPr lang="en-US" sz="2050" dirty="0">
                <a:solidFill>
                  <a:srgbClr val="CFCBBF"/>
                </a:solidFill>
                <a:latin typeface="Prata" pitchFamily="34" charset="0"/>
                <a:ea typeface="Prata" pitchFamily="34" charset="-122"/>
                <a:cs typeface="Prata" pitchFamily="34" charset="-120"/>
              </a:rPr>
              <a:t>Accuracy Plot</a:t>
            </a:r>
            <a:endParaRPr lang="en-US" sz="2050" dirty="0"/>
          </a:p>
        </p:txBody>
      </p:sp>
      <p:sp>
        <p:nvSpPr>
          <p:cNvPr id="5" name="Text 2"/>
          <p:cNvSpPr/>
          <p:nvPr/>
        </p:nvSpPr>
        <p:spPr>
          <a:xfrm>
            <a:off x="595789" y="6472118"/>
            <a:ext cx="6586418" cy="1361599"/>
          </a:xfrm>
          <a:prstGeom prst="rect">
            <a:avLst/>
          </a:prstGeom>
          <a:noFill/>
          <a:ln/>
        </p:spPr>
        <p:txBody>
          <a:bodyPr wrap="square" lIns="0" tIns="0" rIns="0" bIns="0" rtlCol="0" anchor="t"/>
          <a:lstStyle/>
          <a:p>
            <a:pPr algn="l" indent="0" marL="0">
              <a:lnSpc>
                <a:spcPts val="2650"/>
              </a:lnSpc>
              <a:buNone/>
            </a:pPr>
            <a:r>
              <a:rPr lang="en-US" sz="1650" dirty="0">
                <a:solidFill>
                  <a:srgbClr val="CFCBBF"/>
                </a:solidFill>
                <a:latin typeface="Raleway" pitchFamily="34" charset="0"/>
                <a:ea typeface="Raleway" pitchFamily="34" charset="-122"/>
                <a:cs typeface="Raleway" pitchFamily="34" charset="-120"/>
              </a:rPr>
              <a:t>The training accuracy rises steadily to around 85% while validation accuracy plateaus near 67%, indicating some overfitting despite regularization techniques. The gap between training and validation curves suggests room for improved generalization.</a:t>
            </a:r>
            <a:endParaRPr lang="en-US" sz="1650" dirty="0"/>
          </a:p>
        </p:txBody>
      </p:sp>
      <p:pic>
        <p:nvPicPr>
          <p:cNvPr id="6" name="Image 1" descr="preencoded.png">    </p:cNvPr>
          <p:cNvPicPr>
            <a:picLocks noChangeAspect="1"/>
          </p:cNvPicPr>
          <p:nvPr/>
        </p:nvPicPr>
        <p:blipFill>
          <a:blip r:embed="rId2"/>
          <a:stretch>
            <a:fillRect/>
          </a:stretch>
        </p:blipFill>
        <p:spPr>
          <a:xfrm>
            <a:off x="7448074" y="1675567"/>
            <a:ext cx="6586538" cy="4070747"/>
          </a:xfrm>
          <a:prstGeom prst="rect">
            <a:avLst/>
          </a:prstGeom>
        </p:spPr>
      </p:pic>
      <p:sp>
        <p:nvSpPr>
          <p:cNvPr id="7" name="Text 3"/>
          <p:cNvSpPr/>
          <p:nvPr/>
        </p:nvSpPr>
        <p:spPr>
          <a:xfrm>
            <a:off x="7448074" y="6012180"/>
            <a:ext cx="2659737" cy="332423"/>
          </a:xfrm>
          <a:prstGeom prst="rect">
            <a:avLst/>
          </a:prstGeom>
          <a:noFill/>
          <a:ln/>
        </p:spPr>
        <p:txBody>
          <a:bodyPr wrap="none" lIns="0" tIns="0" rIns="0" bIns="0" rtlCol="0" anchor="t"/>
          <a:lstStyle/>
          <a:p>
            <a:pPr algn="l" indent="0" marL="0">
              <a:lnSpc>
                <a:spcPts val="2600"/>
              </a:lnSpc>
              <a:buNone/>
            </a:pPr>
            <a:r>
              <a:rPr lang="en-US" sz="2050" dirty="0">
                <a:solidFill>
                  <a:srgbClr val="CFCBBF"/>
                </a:solidFill>
                <a:latin typeface="Prata" pitchFamily="34" charset="0"/>
                <a:ea typeface="Prata" pitchFamily="34" charset="-122"/>
                <a:cs typeface="Prata" pitchFamily="34" charset="-120"/>
              </a:rPr>
              <a:t>Confusion Matrix</a:t>
            </a:r>
            <a:endParaRPr lang="en-US" sz="2050" dirty="0"/>
          </a:p>
        </p:txBody>
      </p:sp>
      <p:sp>
        <p:nvSpPr>
          <p:cNvPr id="8" name="Text 4"/>
          <p:cNvSpPr/>
          <p:nvPr/>
        </p:nvSpPr>
        <p:spPr>
          <a:xfrm>
            <a:off x="7448074" y="6472237"/>
            <a:ext cx="6586538" cy="1701998"/>
          </a:xfrm>
          <a:prstGeom prst="rect">
            <a:avLst/>
          </a:prstGeom>
          <a:noFill/>
          <a:ln/>
        </p:spPr>
        <p:txBody>
          <a:bodyPr wrap="square" lIns="0" tIns="0" rIns="0" bIns="0" rtlCol="0" anchor="t"/>
          <a:lstStyle/>
          <a:p>
            <a:pPr algn="l" indent="0" marL="0">
              <a:lnSpc>
                <a:spcPts val="2650"/>
              </a:lnSpc>
              <a:buNone/>
            </a:pPr>
            <a:r>
              <a:rPr lang="en-US" sz="1650" dirty="0">
                <a:solidFill>
                  <a:srgbClr val="CFCBBF"/>
                </a:solidFill>
                <a:latin typeface="Raleway" pitchFamily="34" charset="0"/>
                <a:ea typeface="Raleway" pitchFamily="34" charset="-122"/>
                <a:cs typeface="Raleway" pitchFamily="34" charset="-120"/>
              </a:rPr>
              <a:t>The confusion matrix reveals stronger performance on "happy" and "neutral" emotions, with more confusion between similar emotion pairs like "sad"/"fear" and "angry"/"disgust". This pattern is consistent with human perception challenges for these emotion pairs.</a:t>
            </a:r>
            <a:endParaRPr lang="en-US" sz="16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430887" y="423267"/>
            <a:ext cx="4988004" cy="481013"/>
          </a:xfrm>
          <a:prstGeom prst="rect">
            <a:avLst/>
          </a:prstGeom>
          <a:noFill/>
          <a:ln/>
        </p:spPr>
        <p:txBody>
          <a:bodyPr wrap="none" lIns="0" tIns="0" rIns="0" bIns="0" rtlCol="0" anchor="t"/>
          <a:lstStyle/>
          <a:p>
            <a:pPr algn="l" indent="0" marL="0">
              <a:lnSpc>
                <a:spcPts val="3750"/>
              </a:lnSpc>
              <a:buNone/>
            </a:pPr>
            <a:r>
              <a:rPr lang="en-US" sz="3000" dirty="0">
                <a:solidFill>
                  <a:srgbClr val="F2E782"/>
                </a:solidFill>
                <a:latin typeface="Prata" pitchFamily="34" charset="0"/>
                <a:ea typeface="Prata" pitchFamily="34" charset="-122"/>
                <a:cs typeface="Prata" pitchFamily="34" charset="-120"/>
              </a:rPr>
              <a:t>CNN + LSTM Performance</a:t>
            </a:r>
            <a:endParaRPr lang="en-US" sz="3000" dirty="0"/>
          </a:p>
        </p:txBody>
      </p:sp>
      <p:pic>
        <p:nvPicPr>
          <p:cNvPr id="3" name="Image 0" descr="preencoded.png">    </p:cNvPr>
          <p:cNvPicPr>
            <a:picLocks noChangeAspect="1"/>
          </p:cNvPicPr>
          <p:nvPr/>
        </p:nvPicPr>
        <p:blipFill>
          <a:blip r:embed="rId1"/>
          <a:stretch>
            <a:fillRect/>
          </a:stretch>
        </p:blipFill>
        <p:spPr>
          <a:xfrm>
            <a:off x="430887" y="1212056"/>
            <a:ext cx="6788110" cy="6788110"/>
          </a:xfrm>
          <a:prstGeom prst="rect">
            <a:avLst/>
          </a:prstGeom>
        </p:spPr>
      </p:pic>
      <p:sp>
        <p:nvSpPr>
          <p:cNvPr id="4" name="Text 1"/>
          <p:cNvSpPr/>
          <p:nvPr/>
        </p:nvSpPr>
        <p:spPr>
          <a:xfrm>
            <a:off x="430887" y="8192453"/>
            <a:ext cx="1923931" cy="240506"/>
          </a:xfrm>
          <a:prstGeom prst="rect">
            <a:avLst/>
          </a:prstGeom>
          <a:noFill/>
          <a:ln/>
        </p:spPr>
        <p:txBody>
          <a:bodyPr wrap="none" lIns="0" tIns="0" rIns="0" bIns="0" rtlCol="0" anchor="t"/>
          <a:lstStyle/>
          <a:p>
            <a:pPr algn="l" indent="0" marL="0">
              <a:lnSpc>
                <a:spcPts val="1850"/>
              </a:lnSpc>
              <a:buNone/>
            </a:pPr>
            <a:r>
              <a:rPr lang="en-US" sz="1500" dirty="0">
                <a:solidFill>
                  <a:srgbClr val="CFCBBF"/>
                </a:solidFill>
                <a:latin typeface="Prata" pitchFamily="34" charset="0"/>
                <a:ea typeface="Prata" pitchFamily="34" charset="-122"/>
                <a:cs typeface="Prata" pitchFamily="34" charset="-120"/>
              </a:rPr>
              <a:t>Accuracy Plot</a:t>
            </a:r>
            <a:endParaRPr lang="en-US" sz="1500" dirty="0"/>
          </a:p>
        </p:txBody>
      </p:sp>
      <p:sp>
        <p:nvSpPr>
          <p:cNvPr id="5" name="Text 2"/>
          <p:cNvSpPr/>
          <p:nvPr/>
        </p:nvSpPr>
        <p:spPr>
          <a:xfrm>
            <a:off x="430887" y="8525232"/>
            <a:ext cx="6788110" cy="738664"/>
          </a:xfrm>
          <a:prstGeom prst="rect">
            <a:avLst/>
          </a:prstGeom>
          <a:noFill/>
          <a:ln/>
        </p:spPr>
        <p:txBody>
          <a:bodyPr wrap="square" lIns="0" tIns="0" rIns="0" bIns="0" rtlCol="0" anchor="t"/>
          <a:lstStyle/>
          <a:p>
            <a:pPr algn="l" indent="0" marL="0">
              <a:lnSpc>
                <a:spcPts val="1900"/>
              </a:lnSpc>
              <a:buNone/>
            </a:pPr>
            <a:r>
              <a:rPr lang="en-US" sz="1200" dirty="0">
                <a:solidFill>
                  <a:srgbClr val="CFCBBF"/>
                </a:solidFill>
                <a:latin typeface="Raleway" pitchFamily="34" charset="0"/>
                <a:ea typeface="Raleway" pitchFamily="34" charset="-122"/>
                <a:cs typeface="Raleway" pitchFamily="34" charset="-120"/>
              </a:rPr>
              <a:t>The CNN + LSTM model shows significant overfitting with training accuracy approaching 100% while validation accuracy remains around 59%. This suggests the model memorized training data rather than learning generalizable patterns despite dropout layers.</a:t>
            </a:r>
            <a:endParaRPr lang="en-US" sz="1200" dirty="0"/>
          </a:p>
        </p:txBody>
      </p:sp>
      <p:pic>
        <p:nvPicPr>
          <p:cNvPr id="6" name="Image 1" descr="preencoded.png">    </p:cNvPr>
          <p:cNvPicPr>
            <a:picLocks noChangeAspect="1"/>
          </p:cNvPicPr>
          <p:nvPr/>
        </p:nvPicPr>
        <p:blipFill>
          <a:blip r:embed="rId2"/>
          <a:stretch>
            <a:fillRect/>
          </a:stretch>
        </p:blipFill>
        <p:spPr>
          <a:xfrm>
            <a:off x="7411283" y="1212056"/>
            <a:ext cx="6788229" cy="6788229"/>
          </a:xfrm>
          <a:prstGeom prst="rect">
            <a:avLst/>
          </a:prstGeom>
        </p:spPr>
      </p:pic>
      <p:sp>
        <p:nvSpPr>
          <p:cNvPr id="7" name="Text 3"/>
          <p:cNvSpPr/>
          <p:nvPr/>
        </p:nvSpPr>
        <p:spPr>
          <a:xfrm>
            <a:off x="7411283" y="8192572"/>
            <a:ext cx="1923931" cy="240506"/>
          </a:xfrm>
          <a:prstGeom prst="rect">
            <a:avLst/>
          </a:prstGeom>
          <a:noFill/>
          <a:ln/>
        </p:spPr>
        <p:txBody>
          <a:bodyPr wrap="none" lIns="0" tIns="0" rIns="0" bIns="0" rtlCol="0" anchor="t"/>
          <a:lstStyle/>
          <a:p>
            <a:pPr algn="l" indent="0" marL="0">
              <a:lnSpc>
                <a:spcPts val="1850"/>
              </a:lnSpc>
              <a:buNone/>
            </a:pPr>
            <a:r>
              <a:rPr lang="en-US" sz="1500" dirty="0">
                <a:solidFill>
                  <a:srgbClr val="CFCBBF"/>
                </a:solidFill>
                <a:latin typeface="Prata" pitchFamily="34" charset="0"/>
                <a:ea typeface="Prata" pitchFamily="34" charset="-122"/>
                <a:cs typeface="Prata" pitchFamily="34" charset="-120"/>
              </a:rPr>
              <a:t>Confusion Matrix</a:t>
            </a:r>
            <a:endParaRPr lang="en-US" sz="1500" dirty="0"/>
          </a:p>
        </p:txBody>
      </p:sp>
      <p:sp>
        <p:nvSpPr>
          <p:cNvPr id="8" name="Text 4"/>
          <p:cNvSpPr/>
          <p:nvPr/>
        </p:nvSpPr>
        <p:spPr>
          <a:xfrm>
            <a:off x="7411283" y="8525351"/>
            <a:ext cx="6788229" cy="738664"/>
          </a:xfrm>
          <a:prstGeom prst="rect">
            <a:avLst/>
          </a:prstGeom>
          <a:noFill/>
          <a:ln/>
        </p:spPr>
        <p:txBody>
          <a:bodyPr wrap="square" lIns="0" tIns="0" rIns="0" bIns="0" rtlCol="0" anchor="t"/>
          <a:lstStyle/>
          <a:p>
            <a:pPr algn="l" indent="0" marL="0">
              <a:lnSpc>
                <a:spcPts val="1900"/>
              </a:lnSpc>
              <a:buNone/>
            </a:pPr>
            <a:r>
              <a:rPr lang="en-US" sz="1200" dirty="0">
                <a:solidFill>
                  <a:srgbClr val="CFCBBF"/>
                </a:solidFill>
                <a:latin typeface="Raleway" pitchFamily="34" charset="0"/>
                <a:ea typeface="Raleway" pitchFamily="34" charset="-122"/>
                <a:cs typeface="Raleway" pitchFamily="34" charset="-120"/>
              </a:rPr>
              <a:t>The confusion matrix shows improved detection of temporal emotion patterns compared to the basic CNN, particularly for "surprise" and "angry" emotions. However, it struggles with distinguishing between "fear" and "sad" emotions, which share similar acoustic properties.</a:t>
            </a:r>
            <a:endParaRPr lang="en-US" sz="12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466249" y="457914"/>
            <a:ext cx="5827514" cy="520422"/>
          </a:xfrm>
          <a:prstGeom prst="rect">
            <a:avLst/>
          </a:prstGeom>
          <a:noFill/>
          <a:ln/>
        </p:spPr>
        <p:txBody>
          <a:bodyPr wrap="none" lIns="0" tIns="0" rIns="0" bIns="0" rtlCol="0" anchor="t"/>
          <a:lstStyle/>
          <a:p>
            <a:pPr algn="l" indent="0" marL="0">
              <a:lnSpc>
                <a:spcPts val="4050"/>
              </a:lnSpc>
              <a:buNone/>
            </a:pPr>
            <a:r>
              <a:rPr lang="en-US" sz="3250" dirty="0">
                <a:solidFill>
                  <a:srgbClr val="F2E782"/>
                </a:solidFill>
                <a:latin typeface="Prata" pitchFamily="34" charset="0"/>
                <a:ea typeface="Prata" pitchFamily="34" charset="-122"/>
                <a:cs typeface="Prata" pitchFamily="34" charset="-120"/>
              </a:rPr>
              <a:t>CNN + BiLSTM Performance</a:t>
            </a:r>
            <a:endParaRPr lang="en-US" sz="3250" dirty="0"/>
          </a:p>
        </p:txBody>
      </p:sp>
      <p:pic>
        <p:nvPicPr>
          <p:cNvPr id="3" name="Image 0" descr="preencoded.png">    </p:cNvPr>
          <p:cNvPicPr>
            <a:picLocks noChangeAspect="1"/>
          </p:cNvPicPr>
          <p:nvPr/>
        </p:nvPicPr>
        <p:blipFill>
          <a:blip r:embed="rId1"/>
          <a:stretch>
            <a:fillRect/>
          </a:stretch>
        </p:blipFill>
        <p:spPr>
          <a:xfrm>
            <a:off x="473869" y="1420535"/>
            <a:ext cx="6774656" cy="6774656"/>
          </a:xfrm>
          <a:prstGeom prst="rect">
            <a:avLst/>
          </a:prstGeom>
        </p:spPr>
      </p:pic>
      <p:pic>
        <p:nvPicPr>
          <p:cNvPr id="4" name="Image 1" descr="preencoded.png">    </p:cNvPr>
          <p:cNvPicPr>
            <a:picLocks noChangeAspect="1"/>
          </p:cNvPicPr>
          <p:nvPr/>
        </p:nvPicPr>
        <p:blipFill>
          <a:blip r:embed="rId2"/>
          <a:stretch>
            <a:fillRect/>
          </a:stretch>
        </p:blipFill>
        <p:spPr>
          <a:xfrm>
            <a:off x="7381756" y="1420535"/>
            <a:ext cx="6774775" cy="6774775"/>
          </a:xfrm>
          <a:prstGeom prst="rect">
            <a:avLst/>
          </a:prstGeom>
        </p:spPr>
      </p:pic>
      <p:sp>
        <p:nvSpPr>
          <p:cNvPr id="5" name="Text 1"/>
          <p:cNvSpPr/>
          <p:nvPr/>
        </p:nvSpPr>
        <p:spPr>
          <a:xfrm>
            <a:off x="466249" y="8491776"/>
            <a:ext cx="13697902" cy="799386"/>
          </a:xfrm>
          <a:prstGeom prst="rect">
            <a:avLst/>
          </a:prstGeom>
          <a:noFill/>
          <a:ln/>
        </p:spPr>
        <p:txBody>
          <a:bodyPr wrap="square" lIns="0" tIns="0" rIns="0" bIns="0" rtlCol="0" anchor="t"/>
          <a:lstStyle/>
          <a:p>
            <a:pPr algn="l" indent="0" marL="0">
              <a:lnSpc>
                <a:spcPts val="2050"/>
              </a:lnSpc>
              <a:buNone/>
            </a:pPr>
            <a:r>
              <a:rPr lang="en-US" sz="1300" dirty="0">
                <a:solidFill>
                  <a:srgbClr val="CFCBBF"/>
                </a:solidFill>
                <a:latin typeface="Raleway" pitchFamily="34" charset="0"/>
                <a:ea typeface="Raleway" pitchFamily="34" charset="-122"/>
                <a:cs typeface="Raleway" pitchFamily="34" charset="-120"/>
              </a:rPr>
              <a:t>The CNN + BiLSTM model shows improved performance over the standard LSTM variant, with better balance between training (91.19%) and validation accuracy (68.41%). The bidirectional approach captures both forward and backward context in audio features, resulting in better performance on emotions like "disgust" and "fear" that rely on tone shifts. The confusion matrix shows reduced misclassifications between similar emotion pairs.</a:t>
            </a:r>
            <a:endParaRPr lang="en-US" sz="13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268486" y="2258735"/>
            <a:ext cx="4949309" cy="3712012"/>
          </a:xfrm>
          <a:prstGeom prst="rect">
            <a:avLst/>
          </a:prstGeom>
        </p:spPr>
      </p:pic>
      <p:sp>
        <p:nvSpPr>
          <p:cNvPr id="3" name="Text 0"/>
          <p:cNvSpPr/>
          <p:nvPr/>
        </p:nvSpPr>
        <p:spPr>
          <a:xfrm>
            <a:off x="6088023" y="958691"/>
            <a:ext cx="7940754" cy="1343025"/>
          </a:xfrm>
          <a:prstGeom prst="rect">
            <a:avLst/>
          </a:prstGeom>
          <a:noFill/>
          <a:ln/>
        </p:spPr>
        <p:txBody>
          <a:bodyPr wrap="square" lIns="0" tIns="0" rIns="0" bIns="0" rtlCol="0" anchor="t"/>
          <a:lstStyle/>
          <a:p>
            <a:pPr algn="l" indent="0" marL="0">
              <a:lnSpc>
                <a:spcPts val="5250"/>
              </a:lnSpc>
              <a:buNone/>
            </a:pPr>
            <a:r>
              <a:rPr lang="en-US" sz="4200" dirty="0">
                <a:solidFill>
                  <a:srgbClr val="F2E782"/>
                </a:solidFill>
                <a:latin typeface="Prata" pitchFamily="34" charset="0"/>
                <a:ea typeface="Prata" pitchFamily="34" charset="-122"/>
                <a:cs typeface="Prata" pitchFamily="34" charset="-120"/>
              </a:rPr>
              <a:t>CNN + GRU + Dense Performance</a:t>
            </a:r>
            <a:endParaRPr lang="en-US" sz="4200" dirty="0"/>
          </a:p>
        </p:txBody>
      </p:sp>
      <p:pic>
        <p:nvPicPr>
          <p:cNvPr id="4" name="Image 1" descr="preencoded.png">    </p:cNvPr>
          <p:cNvPicPr>
            <a:picLocks noChangeAspect="1"/>
          </p:cNvPicPr>
          <p:nvPr/>
        </p:nvPicPr>
        <p:blipFill>
          <a:blip r:embed="rId2"/>
          <a:stretch>
            <a:fillRect/>
          </a:stretch>
        </p:blipFill>
        <p:spPr>
          <a:xfrm>
            <a:off x="6088023" y="2624018"/>
            <a:ext cx="537091" cy="537091"/>
          </a:xfrm>
          <a:prstGeom prst="rect">
            <a:avLst/>
          </a:prstGeom>
        </p:spPr>
      </p:pic>
      <p:sp>
        <p:nvSpPr>
          <p:cNvPr id="5" name="Text 1"/>
          <p:cNvSpPr/>
          <p:nvPr/>
        </p:nvSpPr>
        <p:spPr>
          <a:xfrm>
            <a:off x="6088023" y="3375898"/>
            <a:ext cx="2467928" cy="335756"/>
          </a:xfrm>
          <a:prstGeom prst="rect">
            <a:avLst/>
          </a:prstGeom>
          <a:noFill/>
          <a:ln/>
        </p:spPr>
        <p:txBody>
          <a:bodyPr wrap="none" lIns="0" tIns="0" rIns="0" bIns="0" rtlCol="0" anchor="t"/>
          <a:lstStyle/>
          <a:p>
            <a:pPr algn="l" indent="0" marL="0">
              <a:lnSpc>
                <a:spcPts val="2600"/>
              </a:lnSpc>
              <a:buNone/>
            </a:pPr>
            <a:r>
              <a:rPr lang="en-US" sz="2100" dirty="0">
                <a:solidFill>
                  <a:srgbClr val="CFCBBF"/>
                </a:solidFill>
                <a:latin typeface="Prata" pitchFamily="34" charset="0"/>
                <a:ea typeface="Prata" pitchFamily="34" charset="-122"/>
                <a:cs typeface="Prata" pitchFamily="34" charset="-120"/>
              </a:rPr>
              <a:t>Training Pattern</a:t>
            </a:r>
            <a:endParaRPr lang="en-US" sz="2100" dirty="0"/>
          </a:p>
        </p:txBody>
      </p:sp>
      <p:sp>
        <p:nvSpPr>
          <p:cNvPr id="6" name="Text 2"/>
          <p:cNvSpPr/>
          <p:nvPr/>
        </p:nvSpPr>
        <p:spPr>
          <a:xfrm>
            <a:off x="6088023" y="3840480"/>
            <a:ext cx="2467928" cy="3094673"/>
          </a:xfrm>
          <a:prstGeom prst="rect">
            <a:avLst/>
          </a:prstGeom>
          <a:noFill/>
          <a:ln/>
        </p:spPr>
        <p:txBody>
          <a:bodyPr wrap="square" lIns="0" tIns="0" rIns="0" bIns="0" rtlCol="0" anchor="t"/>
          <a:lstStyle/>
          <a:p>
            <a:pPr algn="l" indent="0" marL="0">
              <a:lnSpc>
                <a:spcPts val="2700"/>
              </a:lnSpc>
              <a:buNone/>
            </a:pPr>
            <a:r>
              <a:rPr lang="en-US" sz="1650" dirty="0">
                <a:solidFill>
                  <a:srgbClr val="CFCBBF"/>
                </a:solidFill>
                <a:latin typeface="Raleway" pitchFamily="34" charset="0"/>
                <a:ea typeface="Raleway" pitchFamily="34" charset="-122"/>
                <a:cs typeface="Raleway" pitchFamily="34" charset="-120"/>
              </a:rPr>
              <a:t>Training accuracy reached 97.43% while validation accuracy peaked at 59.42%, showing significant overfitting despite using GRU units which are typically more resistant to this problem.</a:t>
            </a:r>
            <a:endParaRPr lang="en-US" sz="1650" dirty="0"/>
          </a:p>
        </p:txBody>
      </p:sp>
      <p:pic>
        <p:nvPicPr>
          <p:cNvPr id="7" name="Image 2" descr="preencoded.png">    </p:cNvPr>
          <p:cNvPicPr>
            <a:picLocks noChangeAspect="1"/>
          </p:cNvPicPr>
          <p:nvPr/>
        </p:nvPicPr>
        <p:blipFill>
          <a:blip r:embed="rId3"/>
          <a:stretch>
            <a:fillRect/>
          </a:stretch>
        </p:blipFill>
        <p:spPr>
          <a:xfrm>
            <a:off x="8824436" y="2624018"/>
            <a:ext cx="537091" cy="537091"/>
          </a:xfrm>
          <a:prstGeom prst="rect">
            <a:avLst/>
          </a:prstGeom>
        </p:spPr>
      </p:pic>
      <p:sp>
        <p:nvSpPr>
          <p:cNvPr id="8" name="Text 3"/>
          <p:cNvSpPr/>
          <p:nvPr/>
        </p:nvSpPr>
        <p:spPr>
          <a:xfrm>
            <a:off x="8824436" y="3375898"/>
            <a:ext cx="2467928" cy="671512"/>
          </a:xfrm>
          <a:prstGeom prst="rect">
            <a:avLst/>
          </a:prstGeom>
          <a:noFill/>
          <a:ln/>
        </p:spPr>
        <p:txBody>
          <a:bodyPr wrap="square" lIns="0" tIns="0" rIns="0" bIns="0" rtlCol="0" anchor="t"/>
          <a:lstStyle/>
          <a:p>
            <a:pPr algn="l" indent="0" marL="0">
              <a:lnSpc>
                <a:spcPts val="2600"/>
              </a:lnSpc>
              <a:buNone/>
            </a:pPr>
            <a:r>
              <a:rPr lang="en-US" sz="2100" dirty="0">
                <a:solidFill>
                  <a:srgbClr val="CFCBBF"/>
                </a:solidFill>
                <a:latin typeface="Prata" pitchFamily="34" charset="0"/>
                <a:ea typeface="Prata" pitchFamily="34" charset="-122"/>
                <a:cs typeface="Prata" pitchFamily="34" charset="-120"/>
              </a:rPr>
              <a:t>Model Architecture</a:t>
            </a:r>
            <a:endParaRPr lang="en-US" sz="2100" dirty="0"/>
          </a:p>
        </p:txBody>
      </p:sp>
      <p:sp>
        <p:nvSpPr>
          <p:cNvPr id="9" name="Text 4"/>
          <p:cNvSpPr/>
          <p:nvPr/>
        </p:nvSpPr>
        <p:spPr>
          <a:xfrm>
            <a:off x="8824436" y="4176236"/>
            <a:ext cx="2467928" cy="3094673"/>
          </a:xfrm>
          <a:prstGeom prst="rect">
            <a:avLst/>
          </a:prstGeom>
          <a:noFill/>
          <a:ln/>
        </p:spPr>
        <p:txBody>
          <a:bodyPr wrap="square" lIns="0" tIns="0" rIns="0" bIns="0" rtlCol="0" anchor="t"/>
          <a:lstStyle/>
          <a:p>
            <a:pPr algn="l" indent="0" marL="0">
              <a:lnSpc>
                <a:spcPts val="2700"/>
              </a:lnSpc>
              <a:buNone/>
            </a:pPr>
            <a:r>
              <a:rPr lang="en-US" sz="1650" dirty="0">
                <a:solidFill>
                  <a:srgbClr val="CFCBBF"/>
                </a:solidFill>
                <a:latin typeface="Raleway" pitchFamily="34" charset="0"/>
                <a:ea typeface="Raleway" pitchFamily="34" charset="-122"/>
                <a:cs typeface="Raleway" pitchFamily="34" charset="-120"/>
              </a:rPr>
              <a:t>Replaced LSTM with GRU for lighter computation while maintaining similar theoretical capabilities. Added dense layers with dropout to combat overfitting, though with limited success.</a:t>
            </a:r>
            <a:endParaRPr lang="en-US" sz="1650" dirty="0"/>
          </a:p>
        </p:txBody>
      </p:sp>
      <p:pic>
        <p:nvPicPr>
          <p:cNvPr id="10" name="Image 3" descr="preencoded.png">    </p:cNvPr>
          <p:cNvPicPr>
            <a:picLocks noChangeAspect="1"/>
          </p:cNvPicPr>
          <p:nvPr/>
        </p:nvPicPr>
        <p:blipFill>
          <a:blip r:embed="rId4"/>
          <a:stretch>
            <a:fillRect/>
          </a:stretch>
        </p:blipFill>
        <p:spPr>
          <a:xfrm>
            <a:off x="11560850" y="2624018"/>
            <a:ext cx="537091" cy="537091"/>
          </a:xfrm>
          <a:prstGeom prst="rect">
            <a:avLst/>
          </a:prstGeom>
        </p:spPr>
      </p:pic>
      <p:sp>
        <p:nvSpPr>
          <p:cNvPr id="11" name="Text 5"/>
          <p:cNvSpPr/>
          <p:nvPr/>
        </p:nvSpPr>
        <p:spPr>
          <a:xfrm>
            <a:off x="11560850" y="3375898"/>
            <a:ext cx="2467928" cy="671512"/>
          </a:xfrm>
          <a:prstGeom prst="rect">
            <a:avLst/>
          </a:prstGeom>
          <a:noFill/>
          <a:ln/>
        </p:spPr>
        <p:txBody>
          <a:bodyPr wrap="square" lIns="0" tIns="0" rIns="0" bIns="0" rtlCol="0" anchor="t"/>
          <a:lstStyle/>
          <a:p>
            <a:pPr algn="l" indent="0" marL="0">
              <a:lnSpc>
                <a:spcPts val="2600"/>
              </a:lnSpc>
              <a:buNone/>
            </a:pPr>
            <a:r>
              <a:rPr lang="en-US" sz="2100" dirty="0">
                <a:solidFill>
                  <a:srgbClr val="CFCBBF"/>
                </a:solidFill>
                <a:latin typeface="Prata" pitchFamily="34" charset="0"/>
                <a:ea typeface="Prata" pitchFamily="34" charset="-122"/>
                <a:cs typeface="Prata" pitchFamily="34" charset="-120"/>
              </a:rPr>
              <a:t>Classification Results</a:t>
            </a:r>
            <a:endParaRPr lang="en-US" sz="2100" dirty="0"/>
          </a:p>
        </p:txBody>
      </p:sp>
      <p:sp>
        <p:nvSpPr>
          <p:cNvPr id="12" name="Text 6"/>
          <p:cNvSpPr/>
          <p:nvPr/>
        </p:nvSpPr>
        <p:spPr>
          <a:xfrm>
            <a:off x="11560850" y="4176236"/>
            <a:ext cx="2467928" cy="2406968"/>
          </a:xfrm>
          <a:prstGeom prst="rect">
            <a:avLst/>
          </a:prstGeom>
          <a:noFill/>
          <a:ln/>
        </p:spPr>
        <p:txBody>
          <a:bodyPr wrap="square" lIns="0" tIns="0" rIns="0" bIns="0" rtlCol="0" anchor="t"/>
          <a:lstStyle/>
          <a:p>
            <a:pPr algn="l" indent="0" marL="0">
              <a:lnSpc>
                <a:spcPts val="2700"/>
              </a:lnSpc>
              <a:buNone/>
            </a:pPr>
            <a:r>
              <a:rPr lang="en-US" sz="1650" dirty="0">
                <a:solidFill>
                  <a:srgbClr val="CFCBBF"/>
                </a:solidFill>
                <a:latin typeface="Raleway" pitchFamily="34" charset="0"/>
                <a:ea typeface="Raleway" pitchFamily="34" charset="-122"/>
                <a:cs typeface="Raleway" pitchFamily="34" charset="-120"/>
              </a:rPr>
              <a:t>Showed the weakest overall performance at 57.97% test accuracy, with particular difficulty distinguishing between "neutral" and "sad" emotions.</a:t>
            </a:r>
            <a:endParaRPr lang="en-US" sz="16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632460" y="621268"/>
            <a:ext cx="9311640" cy="706041"/>
          </a:xfrm>
          <a:prstGeom prst="rect">
            <a:avLst/>
          </a:prstGeom>
          <a:noFill/>
          <a:ln/>
        </p:spPr>
        <p:txBody>
          <a:bodyPr wrap="none" lIns="0" tIns="0" rIns="0" bIns="0" rtlCol="0" anchor="t"/>
          <a:lstStyle/>
          <a:p>
            <a:pPr algn="l" indent="0" marL="0">
              <a:lnSpc>
                <a:spcPts val="5550"/>
              </a:lnSpc>
              <a:buNone/>
            </a:pPr>
            <a:r>
              <a:rPr lang="en-US" sz="4400" dirty="0">
                <a:solidFill>
                  <a:srgbClr val="F2E782"/>
                </a:solidFill>
                <a:latin typeface="Prata" pitchFamily="34" charset="0"/>
                <a:ea typeface="Prata" pitchFamily="34" charset="-122"/>
                <a:cs typeface="Prata" pitchFamily="34" charset="-120"/>
              </a:rPr>
              <a:t>CNN + Self-Attention Performance</a:t>
            </a:r>
            <a:endParaRPr lang="en-US" sz="4400" dirty="0"/>
          </a:p>
        </p:txBody>
      </p:sp>
      <p:sp>
        <p:nvSpPr>
          <p:cNvPr id="3" name="Shape 1"/>
          <p:cNvSpPr/>
          <p:nvPr/>
        </p:nvSpPr>
        <p:spPr>
          <a:xfrm>
            <a:off x="632460" y="1779032"/>
            <a:ext cx="2227540" cy="1301591"/>
          </a:xfrm>
          <a:prstGeom prst="roundRect">
            <a:avLst>
              <a:gd name="adj" fmla="val 2604"/>
            </a:avLst>
          </a:prstGeom>
          <a:solidFill>
            <a:srgbClr val="3A3B3C"/>
          </a:solidFill>
          <a:ln/>
        </p:spPr>
      </p:sp>
      <p:pic>
        <p:nvPicPr>
          <p:cNvPr id="4" name="Image 0" descr="preencoded.png">    </p:cNvPr>
          <p:cNvPicPr>
            <a:picLocks noChangeAspect="1"/>
          </p:cNvPicPr>
          <p:nvPr/>
        </p:nvPicPr>
        <p:blipFill>
          <a:blip r:embed="rId1"/>
          <a:stretch>
            <a:fillRect/>
          </a:stretch>
        </p:blipFill>
        <p:spPr>
          <a:xfrm>
            <a:off x="1587341" y="2231231"/>
            <a:ext cx="317659" cy="397073"/>
          </a:xfrm>
          <a:prstGeom prst="rect">
            <a:avLst/>
          </a:prstGeom>
        </p:spPr>
      </p:pic>
      <p:sp>
        <p:nvSpPr>
          <p:cNvPr id="5" name="Text 2"/>
          <p:cNvSpPr/>
          <p:nvPr/>
        </p:nvSpPr>
        <p:spPr>
          <a:xfrm>
            <a:off x="3085862" y="2004893"/>
            <a:ext cx="2823924" cy="353020"/>
          </a:xfrm>
          <a:prstGeom prst="rect">
            <a:avLst/>
          </a:prstGeom>
          <a:noFill/>
          <a:ln/>
        </p:spPr>
        <p:txBody>
          <a:bodyPr wrap="none" lIns="0" tIns="0" rIns="0" bIns="0" rtlCol="0" anchor="t"/>
          <a:lstStyle/>
          <a:p>
            <a:pPr algn="l" indent="0" marL="0">
              <a:lnSpc>
                <a:spcPts val="2750"/>
              </a:lnSpc>
              <a:buNone/>
            </a:pPr>
            <a:r>
              <a:rPr lang="en-US" sz="2200" dirty="0">
                <a:solidFill>
                  <a:srgbClr val="CFCBBF"/>
                </a:solidFill>
                <a:latin typeface="Prata" pitchFamily="34" charset="0"/>
                <a:ea typeface="Prata" pitchFamily="34" charset="-122"/>
                <a:cs typeface="Prata" pitchFamily="34" charset="-120"/>
              </a:rPr>
              <a:t>Best Performer</a:t>
            </a:r>
            <a:endParaRPr lang="en-US" sz="2200" dirty="0"/>
          </a:p>
        </p:txBody>
      </p:sp>
      <p:sp>
        <p:nvSpPr>
          <p:cNvPr id="6" name="Text 3"/>
          <p:cNvSpPr/>
          <p:nvPr/>
        </p:nvSpPr>
        <p:spPr>
          <a:xfrm>
            <a:off x="3085862" y="2493407"/>
            <a:ext cx="4278035" cy="361355"/>
          </a:xfrm>
          <a:prstGeom prst="rect">
            <a:avLst/>
          </a:prstGeom>
          <a:noFill/>
          <a:ln/>
        </p:spPr>
        <p:txBody>
          <a:bodyPr wrap="none" lIns="0" tIns="0" rIns="0" bIns="0" rtlCol="0" anchor="t"/>
          <a:lstStyle/>
          <a:p>
            <a:pPr algn="l" indent="0" marL="0">
              <a:lnSpc>
                <a:spcPts val="2800"/>
              </a:lnSpc>
              <a:buNone/>
            </a:pPr>
            <a:r>
              <a:rPr lang="en-US" sz="1750" dirty="0">
                <a:solidFill>
                  <a:srgbClr val="CFCBBF"/>
                </a:solidFill>
                <a:latin typeface="Raleway" pitchFamily="34" charset="0"/>
                <a:ea typeface="Raleway" pitchFamily="34" charset="-122"/>
                <a:cs typeface="Raleway" pitchFamily="34" charset="-120"/>
              </a:rPr>
              <a:t>Achieved highest test accuracy of 68.32%</a:t>
            </a:r>
            <a:endParaRPr lang="en-US" sz="1750" dirty="0"/>
          </a:p>
        </p:txBody>
      </p:sp>
      <p:sp>
        <p:nvSpPr>
          <p:cNvPr id="7" name="Shape 4"/>
          <p:cNvSpPr/>
          <p:nvPr/>
        </p:nvSpPr>
        <p:spPr>
          <a:xfrm>
            <a:off x="2972872" y="3065383"/>
            <a:ext cx="10912197" cy="15240"/>
          </a:xfrm>
          <a:prstGeom prst="roundRect">
            <a:avLst>
              <a:gd name="adj" fmla="val 222361"/>
            </a:avLst>
          </a:prstGeom>
          <a:solidFill>
            <a:srgbClr val="535455"/>
          </a:solidFill>
          <a:ln/>
        </p:spPr>
      </p:sp>
      <p:sp>
        <p:nvSpPr>
          <p:cNvPr id="8" name="Shape 5"/>
          <p:cNvSpPr/>
          <p:nvPr/>
        </p:nvSpPr>
        <p:spPr>
          <a:xfrm>
            <a:off x="632460" y="3193494"/>
            <a:ext cx="4455081" cy="1301591"/>
          </a:xfrm>
          <a:prstGeom prst="roundRect">
            <a:avLst>
              <a:gd name="adj" fmla="val 2604"/>
            </a:avLst>
          </a:prstGeom>
          <a:solidFill>
            <a:srgbClr val="3A3B3C"/>
          </a:solidFill>
          <a:ln/>
        </p:spPr>
      </p:sp>
      <p:pic>
        <p:nvPicPr>
          <p:cNvPr id="9" name="Image 1" descr="preencoded.png">    </p:cNvPr>
          <p:cNvPicPr>
            <a:picLocks noChangeAspect="1"/>
          </p:cNvPicPr>
          <p:nvPr/>
        </p:nvPicPr>
        <p:blipFill>
          <a:blip r:embed="rId2"/>
          <a:stretch>
            <a:fillRect/>
          </a:stretch>
        </p:blipFill>
        <p:spPr>
          <a:xfrm>
            <a:off x="2701171" y="3645694"/>
            <a:ext cx="317659" cy="397073"/>
          </a:xfrm>
          <a:prstGeom prst="rect">
            <a:avLst/>
          </a:prstGeom>
        </p:spPr>
      </p:pic>
      <p:sp>
        <p:nvSpPr>
          <p:cNvPr id="10" name="Text 6"/>
          <p:cNvSpPr/>
          <p:nvPr/>
        </p:nvSpPr>
        <p:spPr>
          <a:xfrm>
            <a:off x="5313402" y="3419356"/>
            <a:ext cx="2914769" cy="353020"/>
          </a:xfrm>
          <a:prstGeom prst="rect">
            <a:avLst/>
          </a:prstGeom>
          <a:noFill/>
          <a:ln/>
        </p:spPr>
        <p:txBody>
          <a:bodyPr wrap="none" lIns="0" tIns="0" rIns="0" bIns="0" rtlCol="0" anchor="t"/>
          <a:lstStyle/>
          <a:p>
            <a:pPr algn="l" indent="0" marL="0">
              <a:lnSpc>
                <a:spcPts val="2750"/>
              </a:lnSpc>
              <a:buNone/>
            </a:pPr>
            <a:r>
              <a:rPr lang="en-US" sz="2200" dirty="0">
                <a:solidFill>
                  <a:srgbClr val="CFCBBF"/>
                </a:solidFill>
                <a:latin typeface="Prata" pitchFamily="34" charset="0"/>
                <a:ea typeface="Prata" pitchFamily="34" charset="-122"/>
                <a:cs typeface="Prata" pitchFamily="34" charset="-120"/>
              </a:rPr>
              <a:t>Attention Mechanism</a:t>
            </a:r>
            <a:endParaRPr lang="en-US" sz="2200" dirty="0"/>
          </a:p>
        </p:txBody>
      </p:sp>
      <p:sp>
        <p:nvSpPr>
          <p:cNvPr id="11" name="Text 7"/>
          <p:cNvSpPr/>
          <p:nvPr/>
        </p:nvSpPr>
        <p:spPr>
          <a:xfrm>
            <a:off x="5313402" y="3907869"/>
            <a:ext cx="6845618" cy="361355"/>
          </a:xfrm>
          <a:prstGeom prst="rect">
            <a:avLst/>
          </a:prstGeom>
          <a:noFill/>
          <a:ln/>
        </p:spPr>
        <p:txBody>
          <a:bodyPr wrap="none" lIns="0" tIns="0" rIns="0" bIns="0" rtlCol="0" anchor="t"/>
          <a:lstStyle/>
          <a:p>
            <a:pPr algn="l" indent="0" marL="0">
              <a:lnSpc>
                <a:spcPts val="2800"/>
              </a:lnSpc>
              <a:buNone/>
            </a:pPr>
            <a:r>
              <a:rPr lang="en-US" sz="1750" dirty="0">
                <a:solidFill>
                  <a:srgbClr val="CFCBBF"/>
                </a:solidFill>
                <a:latin typeface="Raleway" pitchFamily="34" charset="0"/>
                <a:ea typeface="Raleway" pitchFamily="34" charset="-122"/>
                <a:cs typeface="Raleway" pitchFamily="34" charset="-120"/>
              </a:rPr>
              <a:t>Incorporated self-attention to emphasize important MFCC regions</a:t>
            </a:r>
            <a:endParaRPr lang="en-US" sz="1750" dirty="0"/>
          </a:p>
        </p:txBody>
      </p:sp>
      <p:sp>
        <p:nvSpPr>
          <p:cNvPr id="12" name="Shape 8"/>
          <p:cNvSpPr/>
          <p:nvPr/>
        </p:nvSpPr>
        <p:spPr>
          <a:xfrm>
            <a:off x="5200412" y="4479846"/>
            <a:ext cx="8684657" cy="15240"/>
          </a:xfrm>
          <a:prstGeom prst="roundRect">
            <a:avLst>
              <a:gd name="adj" fmla="val 222361"/>
            </a:avLst>
          </a:prstGeom>
          <a:solidFill>
            <a:srgbClr val="535455"/>
          </a:solidFill>
          <a:ln/>
        </p:spPr>
      </p:sp>
      <p:sp>
        <p:nvSpPr>
          <p:cNvPr id="13" name="Shape 9"/>
          <p:cNvSpPr/>
          <p:nvPr/>
        </p:nvSpPr>
        <p:spPr>
          <a:xfrm>
            <a:off x="632460" y="4607957"/>
            <a:ext cx="6682740" cy="1301591"/>
          </a:xfrm>
          <a:prstGeom prst="roundRect">
            <a:avLst>
              <a:gd name="adj" fmla="val 2604"/>
            </a:avLst>
          </a:prstGeom>
          <a:solidFill>
            <a:srgbClr val="3A3B3C"/>
          </a:solidFill>
          <a:ln/>
        </p:spPr>
      </p:sp>
      <p:pic>
        <p:nvPicPr>
          <p:cNvPr id="14" name="Image 2" descr="preencoded.png">    </p:cNvPr>
          <p:cNvPicPr>
            <a:picLocks noChangeAspect="1"/>
          </p:cNvPicPr>
          <p:nvPr/>
        </p:nvPicPr>
        <p:blipFill>
          <a:blip r:embed="rId3"/>
          <a:stretch>
            <a:fillRect/>
          </a:stretch>
        </p:blipFill>
        <p:spPr>
          <a:xfrm>
            <a:off x="3815001" y="5060156"/>
            <a:ext cx="317659" cy="397073"/>
          </a:xfrm>
          <a:prstGeom prst="rect">
            <a:avLst/>
          </a:prstGeom>
        </p:spPr>
      </p:pic>
      <p:sp>
        <p:nvSpPr>
          <p:cNvPr id="15" name="Text 10"/>
          <p:cNvSpPr/>
          <p:nvPr/>
        </p:nvSpPr>
        <p:spPr>
          <a:xfrm>
            <a:off x="7541062" y="4833818"/>
            <a:ext cx="2823924" cy="353020"/>
          </a:xfrm>
          <a:prstGeom prst="rect">
            <a:avLst/>
          </a:prstGeom>
          <a:noFill/>
          <a:ln/>
        </p:spPr>
        <p:txBody>
          <a:bodyPr wrap="none" lIns="0" tIns="0" rIns="0" bIns="0" rtlCol="0" anchor="t"/>
          <a:lstStyle/>
          <a:p>
            <a:pPr algn="l" indent="0" marL="0">
              <a:lnSpc>
                <a:spcPts val="2750"/>
              </a:lnSpc>
              <a:buNone/>
            </a:pPr>
            <a:r>
              <a:rPr lang="en-US" sz="2200" dirty="0">
                <a:solidFill>
                  <a:srgbClr val="CFCBBF"/>
                </a:solidFill>
                <a:latin typeface="Prata" pitchFamily="34" charset="0"/>
                <a:ea typeface="Prata" pitchFamily="34" charset="-122"/>
                <a:cs typeface="Prata" pitchFamily="34" charset="-120"/>
              </a:rPr>
              <a:t>Balanced Learning</a:t>
            </a:r>
            <a:endParaRPr lang="en-US" sz="2200" dirty="0"/>
          </a:p>
        </p:txBody>
      </p:sp>
      <p:sp>
        <p:nvSpPr>
          <p:cNvPr id="16" name="Text 11"/>
          <p:cNvSpPr/>
          <p:nvPr/>
        </p:nvSpPr>
        <p:spPr>
          <a:xfrm>
            <a:off x="7541062" y="5322332"/>
            <a:ext cx="4823460" cy="361355"/>
          </a:xfrm>
          <a:prstGeom prst="rect">
            <a:avLst/>
          </a:prstGeom>
          <a:noFill/>
          <a:ln/>
        </p:spPr>
        <p:txBody>
          <a:bodyPr wrap="none" lIns="0" tIns="0" rIns="0" bIns="0" rtlCol="0" anchor="t"/>
          <a:lstStyle/>
          <a:p>
            <a:pPr algn="l" indent="0" marL="0">
              <a:lnSpc>
                <a:spcPts val="2800"/>
              </a:lnSpc>
              <a:buNone/>
            </a:pPr>
            <a:r>
              <a:rPr lang="en-US" sz="1750" dirty="0">
                <a:solidFill>
                  <a:srgbClr val="CFCBBF"/>
                </a:solidFill>
                <a:latin typeface="Raleway" pitchFamily="34" charset="0"/>
                <a:ea typeface="Raleway" pitchFamily="34" charset="-122"/>
                <a:cs typeface="Raleway" pitchFamily="34" charset="-120"/>
              </a:rPr>
              <a:t>Better performance across all emotion classes</a:t>
            </a:r>
            <a:endParaRPr lang="en-US" sz="1750" dirty="0"/>
          </a:p>
        </p:txBody>
      </p:sp>
      <p:sp>
        <p:nvSpPr>
          <p:cNvPr id="17" name="Text 12"/>
          <p:cNvSpPr/>
          <p:nvPr/>
        </p:nvSpPr>
        <p:spPr>
          <a:xfrm>
            <a:off x="632460" y="6163628"/>
            <a:ext cx="13365480" cy="1445419"/>
          </a:xfrm>
          <a:prstGeom prst="rect">
            <a:avLst/>
          </a:prstGeom>
          <a:noFill/>
          <a:ln/>
        </p:spPr>
        <p:txBody>
          <a:bodyPr wrap="square" lIns="0" tIns="0" rIns="0" bIns="0" rtlCol="0" anchor="t"/>
          <a:lstStyle/>
          <a:p>
            <a:pPr algn="l" indent="0" marL="0">
              <a:lnSpc>
                <a:spcPts val="2800"/>
              </a:lnSpc>
              <a:buNone/>
            </a:pPr>
            <a:r>
              <a:rPr lang="en-US" sz="1750" dirty="0">
                <a:solidFill>
                  <a:srgbClr val="CFCBBF"/>
                </a:solidFill>
                <a:latin typeface="Raleway" pitchFamily="34" charset="0"/>
                <a:ea typeface="Raleway" pitchFamily="34" charset="-122"/>
                <a:cs typeface="Raleway" pitchFamily="34" charset="-120"/>
              </a:rPr>
              <a:t>The CNN + Self-Attention model represents our most sophisticated architecture for speech emotion recognition. By incorporating an attention mechanism, the model can focus on the most emotionally salient parts of the audio signal. This approach achieved the highest test accuracy of 68.32% and showed more balanced performance across all emotion classes, particularly improving on traditionally difficult emotions like "fear" and "disgust".</a:t>
            </a:r>
            <a:endParaRPr lang="en-US" sz="17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575429" y="565071"/>
            <a:ext cx="9903500" cy="642104"/>
          </a:xfrm>
          <a:prstGeom prst="rect">
            <a:avLst/>
          </a:prstGeom>
          <a:noFill/>
          <a:ln/>
        </p:spPr>
        <p:txBody>
          <a:bodyPr wrap="none" lIns="0" tIns="0" rIns="0" bIns="0" rtlCol="0" anchor="t"/>
          <a:lstStyle/>
          <a:p>
            <a:pPr algn="l" indent="0" marL="0">
              <a:lnSpc>
                <a:spcPts val="5050"/>
              </a:lnSpc>
              <a:buNone/>
            </a:pPr>
            <a:r>
              <a:rPr lang="en-US" sz="4000" dirty="0">
                <a:solidFill>
                  <a:srgbClr val="F2E782"/>
                </a:solidFill>
                <a:latin typeface="Prata" pitchFamily="34" charset="0"/>
                <a:ea typeface="Prata" pitchFamily="34" charset="-122"/>
                <a:cs typeface="Prata" pitchFamily="34" charset="-120"/>
              </a:rPr>
              <a:t>ResNet-50 &amp; Custom CNN Performance</a:t>
            </a:r>
            <a:endParaRPr lang="en-US" sz="4000" dirty="0"/>
          </a:p>
        </p:txBody>
      </p:sp>
      <p:pic>
        <p:nvPicPr>
          <p:cNvPr id="3" name="Image 0" descr="preencoded.png">    </p:cNvPr>
          <p:cNvPicPr>
            <a:picLocks noChangeAspect="1"/>
          </p:cNvPicPr>
          <p:nvPr/>
        </p:nvPicPr>
        <p:blipFill>
          <a:blip r:embed="rId1"/>
          <a:stretch>
            <a:fillRect/>
          </a:stretch>
        </p:blipFill>
        <p:spPr>
          <a:xfrm>
            <a:off x="575429" y="1618178"/>
            <a:ext cx="6611303" cy="4085987"/>
          </a:xfrm>
          <a:prstGeom prst="rect">
            <a:avLst/>
          </a:prstGeom>
        </p:spPr>
      </p:pic>
      <p:sp>
        <p:nvSpPr>
          <p:cNvPr id="4" name="Text 1"/>
          <p:cNvSpPr/>
          <p:nvPr/>
        </p:nvSpPr>
        <p:spPr>
          <a:xfrm>
            <a:off x="575429" y="5960983"/>
            <a:ext cx="2568893" cy="321112"/>
          </a:xfrm>
          <a:prstGeom prst="rect">
            <a:avLst/>
          </a:prstGeom>
          <a:noFill/>
          <a:ln/>
        </p:spPr>
        <p:txBody>
          <a:bodyPr wrap="none" lIns="0" tIns="0" rIns="0" bIns="0" rtlCol="0" anchor="t"/>
          <a:lstStyle/>
          <a:p>
            <a:pPr algn="l" indent="0" marL="0">
              <a:lnSpc>
                <a:spcPts val="2500"/>
              </a:lnSpc>
              <a:buNone/>
            </a:pPr>
            <a:r>
              <a:rPr lang="en-US" sz="2000" dirty="0">
                <a:solidFill>
                  <a:srgbClr val="CFCBBF"/>
                </a:solidFill>
                <a:latin typeface="Prata" pitchFamily="34" charset="0"/>
                <a:ea typeface="Prata" pitchFamily="34" charset="-122"/>
                <a:cs typeface="Prata" pitchFamily="34" charset="-120"/>
              </a:rPr>
              <a:t>ResNet-50 Results</a:t>
            </a:r>
            <a:endParaRPr lang="en-US" sz="2000" dirty="0"/>
          </a:p>
        </p:txBody>
      </p:sp>
      <p:sp>
        <p:nvSpPr>
          <p:cNvPr id="5" name="Text 2"/>
          <p:cNvSpPr/>
          <p:nvPr/>
        </p:nvSpPr>
        <p:spPr>
          <a:xfrm>
            <a:off x="575429" y="6405324"/>
            <a:ext cx="6611303" cy="1643658"/>
          </a:xfrm>
          <a:prstGeom prst="rect">
            <a:avLst/>
          </a:prstGeom>
          <a:noFill/>
          <a:ln/>
        </p:spPr>
        <p:txBody>
          <a:bodyPr wrap="square" lIns="0" tIns="0" rIns="0" bIns="0" rtlCol="0" anchor="t"/>
          <a:lstStyle/>
          <a:p>
            <a:pPr algn="l" indent="0" marL="0">
              <a:lnSpc>
                <a:spcPts val="2550"/>
              </a:lnSpc>
              <a:buNone/>
            </a:pPr>
            <a:r>
              <a:rPr lang="en-US" sz="1600" dirty="0">
                <a:solidFill>
                  <a:srgbClr val="CFCBBF"/>
                </a:solidFill>
                <a:latin typeface="Raleway" pitchFamily="34" charset="0"/>
                <a:ea typeface="Raleway" pitchFamily="34" charset="-122"/>
                <a:cs typeface="Raleway" pitchFamily="34" charset="-120"/>
              </a:rPr>
              <a:t>The ResNet-50 model leveraged transfer learning to achieve 66.94% test accuracy. The confusion matrix shows strong performance on "happy" emotions but struggles with "fear" and "disgust" classes. The training curve reveals significant overfitting despite using pre-trained weights.</a:t>
            </a:r>
            <a:endParaRPr lang="en-US" sz="1600" dirty="0"/>
          </a:p>
        </p:txBody>
      </p:sp>
      <p:pic>
        <p:nvPicPr>
          <p:cNvPr id="6" name="Image 1" descr="preencoded.png">    </p:cNvPr>
          <p:cNvPicPr>
            <a:picLocks noChangeAspect="1"/>
          </p:cNvPicPr>
          <p:nvPr/>
        </p:nvPicPr>
        <p:blipFill>
          <a:blip r:embed="rId2"/>
          <a:stretch>
            <a:fillRect/>
          </a:stretch>
        </p:blipFill>
        <p:spPr>
          <a:xfrm>
            <a:off x="7443549" y="1618178"/>
            <a:ext cx="6611422" cy="4086106"/>
          </a:xfrm>
          <a:prstGeom prst="rect">
            <a:avLst/>
          </a:prstGeom>
        </p:spPr>
      </p:pic>
      <p:sp>
        <p:nvSpPr>
          <p:cNvPr id="7" name="Text 3"/>
          <p:cNvSpPr/>
          <p:nvPr/>
        </p:nvSpPr>
        <p:spPr>
          <a:xfrm>
            <a:off x="7443549" y="5961102"/>
            <a:ext cx="2577465" cy="321112"/>
          </a:xfrm>
          <a:prstGeom prst="rect">
            <a:avLst/>
          </a:prstGeom>
          <a:noFill/>
          <a:ln/>
        </p:spPr>
        <p:txBody>
          <a:bodyPr wrap="none" lIns="0" tIns="0" rIns="0" bIns="0" rtlCol="0" anchor="t"/>
          <a:lstStyle/>
          <a:p>
            <a:pPr algn="l" indent="0" marL="0">
              <a:lnSpc>
                <a:spcPts val="2500"/>
              </a:lnSpc>
              <a:buNone/>
            </a:pPr>
            <a:r>
              <a:rPr lang="en-US" sz="2000" dirty="0">
                <a:solidFill>
                  <a:srgbClr val="CFCBBF"/>
                </a:solidFill>
                <a:latin typeface="Prata" pitchFamily="34" charset="0"/>
                <a:ea typeface="Prata" pitchFamily="34" charset="-122"/>
                <a:cs typeface="Prata" pitchFamily="34" charset="-120"/>
              </a:rPr>
              <a:t>Custom CNN Results</a:t>
            </a:r>
            <a:endParaRPr lang="en-US" sz="2000" dirty="0"/>
          </a:p>
        </p:txBody>
      </p:sp>
      <p:sp>
        <p:nvSpPr>
          <p:cNvPr id="8" name="Text 4"/>
          <p:cNvSpPr/>
          <p:nvPr/>
        </p:nvSpPr>
        <p:spPr>
          <a:xfrm>
            <a:off x="7443549" y="6405443"/>
            <a:ext cx="6611422" cy="1314926"/>
          </a:xfrm>
          <a:prstGeom prst="rect">
            <a:avLst/>
          </a:prstGeom>
          <a:noFill/>
          <a:ln/>
        </p:spPr>
        <p:txBody>
          <a:bodyPr wrap="square" lIns="0" tIns="0" rIns="0" bIns="0" rtlCol="0" anchor="t"/>
          <a:lstStyle/>
          <a:p>
            <a:pPr algn="l" indent="0" marL="0">
              <a:lnSpc>
                <a:spcPts val="2550"/>
              </a:lnSpc>
              <a:buNone/>
            </a:pPr>
            <a:r>
              <a:rPr lang="en-US" sz="1600" dirty="0">
                <a:solidFill>
                  <a:srgbClr val="CFCBBF"/>
                </a:solidFill>
                <a:latin typeface="Raleway" pitchFamily="34" charset="0"/>
                <a:ea typeface="Raleway" pitchFamily="34" charset="-122"/>
                <a:cs typeface="Raleway" pitchFamily="34" charset="-120"/>
              </a:rPr>
              <a:t>Our custom CNN architecture reached 64.94% test accuracy with less overfitting than ResNet-50. The model shows more balanced performance across emotion classes but with lower overall accuracy. Data augmentation techniques helped improve generalization.</a:t>
            </a:r>
            <a:endParaRPr lang="en-US" sz="16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Text 0"/>
          <p:cNvSpPr/>
          <p:nvPr/>
        </p:nvSpPr>
        <p:spPr>
          <a:xfrm>
            <a:off x="655558" y="718423"/>
            <a:ext cx="5853589" cy="731639"/>
          </a:xfrm>
          <a:prstGeom prst="rect">
            <a:avLst/>
          </a:prstGeom>
          <a:noFill/>
          <a:ln/>
        </p:spPr>
        <p:txBody>
          <a:bodyPr wrap="none" lIns="0" tIns="0" rIns="0" bIns="0" rtlCol="0" anchor="t"/>
          <a:lstStyle/>
          <a:p>
            <a:pPr algn="l" indent="0" marL="0">
              <a:lnSpc>
                <a:spcPts val="5750"/>
              </a:lnSpc>
              <a:buNone/>
            </a:pPr>
            <a:r>
              <a:rPr lang="en-US" sz="4600" dirty="0">
                <a:solidFill>
                  <a:srgbClr val="F2E782"/>
                </a:solidFill>
                <a:latin typeface="Prata" pitchFamily="34" charset="0"/>
                <a:ea typeface="Prata" pitchFamily="34" charset="-122"/>
                <a:cs typeface="Prata" pitchFamily="34" charset="-120"/>
              </a:rPr>
              <a:t>Challenges Faced</a:t>
            </a:r>
            <a:endParaRPr lang="en-US" sz="4600" dirty="0"/>
          </a:p>
        </p:txBody>
      </p:sp>
      <p:sp>
        <p:nvSpPr>
          <p:cNvPr id="3" name="Text 1"/>
          <p:cNvSpPr/>
          <p:nvPr/>
        </p:nvSpPr>
        <p:spPr>
          <a:xfrm>
            <a:off x="1706404" y="2413635"/>
            <a:ext cx="2926794" cy="365760"/>
          </a:xfrm>
          <a:prstGeom prst="rect">
            <a:avLst/>
          </a:prstGeom>
          <a:noFill/>
          <a:ln/>
        </p:spPr>
        <p:txBody>
          <a:bodyPr wrap="none" lIns="0" tIns="0" rIns="0" bIns="0" rtlCol="0" anchor="t"/>
          <a:lstStyle/>
          <a:p>
            <a:pPr algn="r" indent="0" marL="0">
              <a:lnSpc>
                <a:spcPts val="2850"/>
              </a:lnSpc>
              <a:buNone/>
            </a:pPr>
            <a:r>
              <a:rPr lang="en-US" sz="2300" dirty="0">
                <a:solidFill>
                  <a:srgbClr val="CFCBBF"/>
                </a:solidFill>
                <a:latin typeface="Prata" pitchFamily="34" charset="0"/>
                <a:ea typeface="Prata" pitchFamily="34" charset="-122"/>
                <a:cs typeface="Prata" pitchFamily="34" charset="-120"/>
              </a:rPr>
              <a:t>Dataset Integration</a:t>
            </a:r>
            <a:endParaRPr lang="en-US" sz="2300" dirty="0"/>
          </a:p>
        </p:txBody>
      </p:sp>
      <p:sp>
        <p:nvSpPr>
          <p:cNvPr id="4" name="Text 2"/>
          <p:cNvSpPr/>
          <p:nvPr/>
        </p:nvSpPr>
        <p:spPr>
          <a:xfrm>
            <a:off x="655558" y="2919770"/>
            <a:ext cx="3977640" cy="1124069"/>
          </a:xfrm>
          <a:prstGeom prst="rect">
            <a:avLst/>
          </a:prstGeom>
          <a:noFill/>
          <a:ln/>
        </p:spPr>
        <p:txBody>
          <a:bodyPr wrap="square" lIns="0" tIns="0" rIns="0" bIns="0" rtlCol="0" anchor="t"/>
          <a:lstStyle/>
          <a:p>
            <a:pPr algn="r" indent="0" marL="0">
              <a:lnSpc>
                <a:spcPts val="2900"/>
              </a:lnSpc>
              <a:buNone/>
            </a:pPr>
            <a:r>
              <a:rPr lang="en-US" sz="1800" dirty="0">
                <a:solidFill>
                  <a:srgbClr val="CFCBBF"/>
                </a:solidFill>
                <a:latin typeface="Raleway" pitchFamily="34" charset="0"/>
                <a:ea typeface="Raleway" pitchFamily="34" charset="-122"/>
                <a:cs typeface="Raleway" pitchFamily="34" charset="-120"/>
              </a:rPr>
              <a:t>Different formats and label naming conventions required careful manual inspection and relabeling</a:t>
            </a:r>
            <a:endParaRPr lang="en-US" sz="1800" dirty="0"/>
          </a:p>
        </p:txBody>
      </p:sp>
      <p:pic>
        <p:nvPicPr>
          <p:cNvPr id="5" name="Image 0" descr="preencoded.png">    </p:cNvPr>
          <p:cNvPicPr>
            <a:picLocks noChangeAspect="1"/>
          </p:cNvPicPr>
          <p:nvPr/>
        </p:nvPicPr>
        <p:blipFill>
          <a:blip r:embed="rId1"/>
          <a:stretch>
            <a:fillRect/>
          </a:stretch>
        </p:blipFill>
        <p:spPr>
          <a:xfrm>
            <a:off x="4984313" y="2383869"/>
            <a:ext cx="4661654" cy="4661654"/>
          </a:xfrm>
          <a:prstGeom prst="rect">
            <a:avLst/>
          </a:prstGeom>
        </p:spPr>
      </p:pic>
      <p:pic>
        <p:nvPicPr>
          <p:cNvPr id="6" name="Image 1" descr="preencoded.png">    </p:cNvPr>
          <p:cNvPicPr>
            <a:picLocks noChangeAspect="1"/>
          </p:cNvPicPr>
          <p:nvPr/>
        </p:nvPicPr>
        <p:blipFill>
          <a:blip r:embed="rId2"/>
          <a:stretch>
            <a:fillRect/>
          </a:stretch>
        </p:blipFill>
        <p:spPr>
          <a:xfrm>
            <a:off x="6004560" y="3323987"/>
            <a:ext cx="350282" cy="437912"/>
          </a:xfrm>
          <a:prstGeom prst="rect">
            <a:avLst/>
          </a:prstGeom>
        </p:spPr>
      </p:pic>
      <p:sp>
        <p:nvSpPr>
          <p:cNvPr id="7" name="Text 3"/>
          <p:cNvSpPr/>
          <p:nvPr/>
        </p:nvSpPr>
        <p:spPr>
          <a:xfrm>
            <a:off x="9997083" y="1918335"/>
            <a:ext cx="2926794" cy="365760"/>
          </a:xfrm>
          <a:prstGeom prst="rect">
            <a:avLst/>
          </a:prstGeom>
          <a:noFill/>
          <a:ln/>
        </p:spPr>
        <p:txBody>
          <a:bodyPr wrap="none" lIns="0" tIns="0" rIns="0" bIns="0" rtlCol="0" anchor="t"/>
          <a:lstStyle/>
          <a:p>
            <a:pPr algn="l" indent="0" marL="0">
              <a:lnSpc>
                <a:spcPts val="2850"/>
              </a:lnSpc>
              <a:buNone/>
            </a:pPr>
            <a:r>
              <a:rPr lang="en-US" sz="2300" dirty="0">
                <a:solidFill>
                  <a:srgbClr val="CFCBBF"/>
                </a:solidFill>
                <a:latin typeface="Prata" pitchFamily="34" charset="0"/>
                <a:ea typeface="Prata" pitchFamily="34" charset="-122"/>
                <a:cs typeface="Prata" pitchFamily="34" charset="-120"/>
              </a:rPr>
              <a:t>Data Imbalance</a:t>
            </a:r>
            <a:endParaRPr lang="en-US" sz="2300" dirty="0"/>
          </a:p>
        </p:txBody>
      </p:sp>
      <p:sp>
        <p:nvSpPr>
          <p:cNvPr id="8" name="Text 4"/>
          <p:cNvSpPr/>
          <p:nvPr/>
        </p:nvSpPr>
        <p:spPr>
          <a:xfrm>
            <a:off x="9997083" y="2424470"/>
            <a:ext cx="3977759" cy="1124069"/>
          </a:xfrm>
          <a:prstGeom prst="rect">
            <a:avLst/>
          </a:prstGeom>
          <a:noFill/>
          <a:ln/>
        </p:spPr>
        <p:txBody>
          <a:bodyPr wrap="square" lIns="0" tIns="0" rIns="0" bIns="0" rtlCol="0" anchor="t"/>
          <a:lstStyle/>
          <a:p>
            <a:pPr algn="l" indent="0" marL="0">
              <a:lnSpc>
                <a:spcPts val="2900"/>
              </a:lnSpc>
              <a:buNone/>
            </a:pPr>
            <a:r>
              <a:rPr lang="en-US" sz="1800" dirty="0">
                <a:solidFill>
                  <a:srgbClr val="CFCBBF"/>
                </a:solidFill>
                <a:latin typeface="Raleway" pitchFamily="34" charset="0"/>
                <a:ea typeface="Raleway" pitchFamily="34" charset="-122"/>
                <a:cs typeface="Raleway" pitchFamily="34" charset="-120"/>
              </a:rPr>
              <a:t>Underrepresented emotions like disgust, fear, and surprise led to biased predictions</a:t>
            </a:r>
            <a:endParaRPr lang="en-US" sz="1800" dirty="0"/>
          </a:p>
        </p:txBody>
      </p:sp>
      <p:pic>
        <p:nvPicPr>
          <p:cNvPr id="9" name="Image 2" descr="preencoded.png">    </p:cNvPr>
          <p:cNvPicPr>
            <a:picLocks noChangeAspect="1"/>
          </p:cNvPicPr>
          <p:nvPr/>
        </p:nvPicPr>
        <p:blipFill>
          <a:blip r:embed="rId3"/>
          <a:stretch>
            <a:fillRect/>
          </a:stretch>
        </p:blipFill>
        <p:spPr>
          <a:xfrm>
            <a:off x="4984313" y="2383869"/>
            <a:ext cx="4661654" cy="4661654"/>
          </a:xfrm>
          <a:prstGeom prst="rect">
            <a:avLst/>
          </a:prstGeom>
        </p:spPr>
      </p:pic>
      <p:pic>
        <p:nvPicPr>
          <p:cNvPr id="10" name="Image 3" descr="preencoded.png">    </p:cNvPr>
          <p:cNvPicPr>
            <a:picLocks noChangeAspect="1"/>
          </p:cNvPicPr>
          <p:nvPr/>
        </p:nvPicPr>
        <p:blipFill>
          <a:blip r:embed="rId4"/>
          <a:stretch>
            <a:fillRect/>
          </a:stretch>
        </p:blipFill>
        <p:spPr>
          <a:xfrm>
            <a:off x="7903369" y="3053715"/>
            <a:ext cx="350282" cy="437912"/>
          </a:xfrm>
          <a:prstGeom prst="rect">
            <a:avLst/>
          </a:prstGeom>
        </p:spPr>
      </p:pic>
      <p:sp>
        <p:nvSpPr>
          <p:cNvPr id="11" name="Text 5"/>
          <p:cNvSpPr/>
          <p:nvPr/>
        </p:nvSpPr>
        <p:spPr>
          <a:xfrm>
            <a:off x="10114240" y="3899654"/>
            <a:ext cx="2926794" cy="365760"/>
          </a:xfrm>
          <a:prstGeom prst="rect">
            <a:avLst/>
          </a:prstGeom>
          <a:noFill/>
          <a:ln/>
        </p:spPr>
        <p:txBody>
          <a:bodyPr wrap="none" lIns="0" tIns="0" rIns="0" bIns="0" rtlCol="0" anchor="t"/>
          <a:lstStyle/>
          <a:p>
            <a:pPr algn="l" indent="0" marL="0">
              <a:lnSpc>
                <a:spcPts val="2850"/>
              </a:lnSpc>
              <a:buNone/>
            </a:pPr>
            <a:r>
              <a:rPr lang="en-US" sz="2300" dirty="0">
                <a:solidFill>
                  <a:srgbClr val="CFCBBF"/>
                </a:solidFill>
                <a:latin typeface="Prata" pitchFamily="34" charset="0"/>
                <a:ea typeface="Prata" pitchFamily="34" charset="-122"/>
                <a:cs typeface="Prata" pitchFamily="34" charset="-120"/>
              </a:rPr>
              <a:t>Audio Processing</a:t>
            </a:r>
            <a:endParaRPr lang="en-US" sz="2300" dirty="0"/>
          </a:p>
        </p:txBody>
      </p:sp>
      <p:sp>
        <p:nvSpPr>
          <p:cNvPr id="12" name="Text 6"/>
          <p:cNvSpPr/>
          <p:nvPr/>
        </p:nvSpPr>
        <p:spPr>
          <a:xfrm>
            <a:off x="10114240" y="4405789"/>
            <a:ext cx="3860602" cy="1124069"/>
          </a:xfrm>
          <a:prstGeom prst="rect">
            <a:avLst/>
          </a:prstGeom>
          <a:noFill/>
          <a:ln/>
        </p:spPr>
        <p:txBody>
          <a:bodyPr wrap="square" lIns="0" tIns="0" rIns="0" bIns="0" rtlCol="0" anchor="t"/>
          <a:lstStyle/>
          <a:p>
            <a:pPr algn="l" indent="0" marL="0">
              <a:lnSpc>
                <a:spcPts val="2900"/>
              </a:lnSpc>
              <a:buNone/>
            </a:pPr>
            <a:r>
              <a:rPr lang="en-US" sz="1800" dirty="0">
                <a:solidFill>
                  <a:srgbClr val="CFCBBF"/>
                </a:solidFill>
                <a:latin typeface="Raleway" pitchFamily="34" charset="0"/>
                <a:ea typeface="Raleway" pitchFamily="34" charset="-122"/>
                <a:cs typeface="Raleway" pitchFamily="34" charset="-120"/>
              </a:rPr>
              <a:t>WAV files failed due to encoding issues, length inconsistencies, and sampling rate mismatches</a:t>
            </a:r>
            <a:endParaRPr lang="en-US" sz="1800" dirty="0"/>
          </a:p>
        </p:txBody>
      </p:sp>
      <p:pic>
        <p:nvPicPr>
          <p:cNvPr id="13" name="Image 4" descr="preencoded.png">    </p:cNvPr>
          <p:cNvPicPr>
            <a:picLocks noChangeAspect="1"/>
          </p:cNvPicPr>
          <p:nvPr/>
        </p:nvPicPr>
        <p:blipFill>
          <a:blip r:embed="rId5"/>
          <a:stretch>
            <a:fillRect/>
          </a:stretch>
        </p:blipFill>
        <p:spPr>
          <a:xfrm>
            <a:off x="4984313" y="2383869"/>
            <a:ext cx="4661654" cy="4661654"/>
          </a:xfrm>
          <a:prstGeom prst="rect">
            <a:avLst/>
          </a:prstGeom>
        </p:spPr>
      </p:pic>
      <p:pic>
        <p:nvPicPr>
          <p:cNvPr id="14" name="Image 5" descr="preencoded.png">    </p:cNvPr>
          <p:cNvPicPr>
            <a:picLocks noChangeAspect="1"/>
          </p:cNvPicPr>
          <p:nvPr/>
        </p:nvPicPr>
        <p:blipFill>
          <a:blip r:embed="rId6"/>
          <a:stretch>
            <a:fillRect/>
          </a:stretch>
        </p:blipFill>
        <p:spPr>
          <a:xfrm>
            <a:off x="8747165" y="4776192"/>
            <a:ext cx="350282" cy="437912"/>
          </a:xfrm>
          <a:prstGeom prst="rect">
            <a:avLst/>
          </a:prstGeom>
        </p:spPr>
      </p:pic>
      <p:sp>
        <p:nvSpPr>
          <p:cNvPr id="15" name="Text 7"/>
          <p:cNvSpPr/>
          <p:nvPr/>
        </p:nvSpPr>
        <p:spPr>
          <a:xfrm>
            <a:off x="9997083" y="5880973"/>
            <a:ext cx="2926794" cy="365760"/>
          </a:xfrm>
          <a:prstGeom prst="rect">
            <a:avLst/>
          </a:prstGeom>
          <a:noFill/>
          <a:ln/>
        </p:spPr>
        <p:txBody>
          <a:bodyPr wrap="none" lIns="0" tIns="0" rIns="0" bIns="0" rtlCol="0" anchor="t"/>
          <a:lstStyle/>
          <a:p>
            <a:pPr algn="l" indent="0" marL="0">
              <a:lnSpc>
                <a:spcPts val="2850"/>
              </a:lnSpc>
              <a:buNone/>
            </a:pPr>
            <a:r>
              <a:rPr lang="en-US" sz="2300" dirty="0">
                <a:solidFill>
                  <a:srgbClr val="CFCBBF"/>
                </a:solidFill>
                <a:latin typeface="Prata" pitchFamily="34" charset="0"/>
                <a:ea typeface="Prata" pitchFamily="34" charset="-122"/>
                <a:cs typeface="Prata" pitchFamily="34" charset="-120"/>
              </a:rPr>
              <a:t>Overfitting</a:t>
            </a:r>
            <a:endParaRPr lang="en-US" sz="2300" dirty="0"/>
          </a:p>
        </p:txBody>
      </p:sp>
      <p:sp>
        <p:nvSpPr>
          <p:cNvPr id="16" name="Text 8"/>
          <p:cNvSpPr/>
          <p:nvPr/>
        </p:nvSpPr>
        <p:spPr>
          <a:xfrm>
            <a:off x="9997083" y="6387108"/>
            <a:ext cx="3977759" cy="1124069"/>
          </a:xfrm>
          <a:prstGeom prst="rect">
            <a:avLst/>
          </a:prstGeom>
          <a:noFill/>
          <a:ln/>
        </p:spPr>
        <p:txBody>
          <a:bodyPr wrap="square" lIns="0" tIns="0" rIns="0" bIns="0" rtlCol="0" anchor="t"/>
          <a:lstStyle/>
          <a:p>
            <a:pPr algn="l" indent="0" marL="0">
              <a:lnSpc>
                <a:spcPts val="2900"/>
              </a:lnSpc>
              <a:buNone/>
            </a:pPr>
            <a:r>
              <a:rPr lang="en-US" sz="1800" dirty="0">
                <a:solidFill>
                  <a:srgbClr val="CFCBBF"/>
                </a:solidFill>
                <a:latin typeface="Raleway" pitchFamily="34" charset="0"/>
                <a:ea typeface="Raleway" pitchFamily="34" charset="-122"/>
                <a:cs typeface="Raleway" pitchFamily="34" charset="-120"/>
              </a:rPr>
              <a:t>Deep models showed high training accuracy but poor generalization despite regularization</a:t>
            </a:r>
            <a:endParaRPr lang="en-US" sz="1800" dirty="0"/>
          </a:p>
        </p:txBody>
      </p:sp>
      <p:pic>
        <p:nvPicPr>
          <p:cNvPr id="17" name="Image 6" descr="preencoded.png">    </p:cNvPr>
          <p:cNvPicPr>
            <a:picLocks noChangeAspect="1"/>
          </p:cNvPicPr>
          <p:nvPr/>
        </p:nvPicPr>
        <p:blipFill>
          <a:blip r:embed="rId7"/>
          <a:stretch>
            <a:fillRect/>
          </a:stretch>
        </p:blipFill>
        <p:spPr>
          <a:xfrm>
            <a:off x="4984313" y="2383869"/>
            <a:ext cx="4661654" cy="4661654"/>
          </a:xfrm>
          <a:prstGeom prst="rect">
            <a:avLst/>
          </a:prstGeom>
        </p:spPr>
      </p:pic>
      <p:pic>
        <p:nvPicPr>
          <p:cNvPr id="18" name="Image 7" descr="preencoded.png">    </p:cNvPr>
          <p:cNvPicPr>
            <a:picLocks noChangeAspect="1"/>
          </p:cNvPicPr>
          <p:nvPr/>
        </p:nvPicPr>
        <p:blipFill>
          <a:blip r:embed="rId8"/>
          <a:stretch>
            <a:fillRect/>
          </a:stretch>
        </p:blipFill>
        <p:spPr>
          <a:xfrm>
            <a:off x="7369850" y="6111002"/>
            <a:ext cx="350282" cy="437912"/>
          </a:xfrm>
          <a:prstGeom prst="rect">
            <a:avLst/>
          </a:prstGeom>
        </p:spPr>
      </p:pic>
      <p:sp>
        <p:nvSpPr>
          <p:cNvPr id="19" name="Text 9"/>
          <p:cNvSpPr/>
          <p:nvPr/>
        </p:nvSpPr>
        <p:spPr>
          <a:xfrm>
            <a:off x="1578531" y="5385554"/>
            <a:ext cx="3054668" cy="365760"/>
          </a:xfrm>
          <a:prstGeom prst="rect">
            <a:avLst/>
          </a:prstGeom>
          <a:noFill/>
          <a:ln/>
        </p:spPr>
        <p:txBody>
          <a:bodyPr wrap="none" lIns="0" tIns="0" rIns="0" bIns="0" rtlCol="0" anchor="t"/>
          <a:lstStyle/>
          <a:p>
            <a:pPr algn="r" indent="0" marL="0">
              <a:lnSpc>
                <a:spcPts val="2850"/>
              </a:lnSpc>
              <a:buNone/>
            </a:pPr>
            <a:r>
              <a:rPr lang="en-US" sz="2300" dirty="0">
                <a:solidFill>
                  <a:srgbClr val="CFCBBF"/>
                </a:solidFill>
                <a:latin typeface="Prata" pitchFamily="34" charset="0"/>
                <a:ea typeface="Prata" pitchFamily="34" charset="-122"/>
                <a:cs typeface="Prata" pitchFamily="34" charset="-120"/>
              </a:rPr>
              <a:t>Computational Limits</a:t>
            </a:r>
            <a:endParaRPr lang="en-US" sz="2300" dirty="0"/>
          </a:p>
        </p:txBody>
      </p:sp>
      <p:sp>
        <p:nvSpPr>
          <p:cNvPr id="20" name="Text 10"/>
          <p:cNvSpPr/>
          <p:nvPr/>
        </p:nvSpPr>
        <p:spPr>
          <a:xfrm>
            <a:off x="655558" y="5891689"/>
            <a:ext cx="3977640" cy="1124069"/>
          </a:xfrm>
          <a:prstGeom prst="rect">
            <a:avLst/>
          </a:prstGeom>
          <a:noFill/>
          <a:ln/>
        </p:spPr>
        <p:txBody>
          <a:bodyPr wrap="square" lIns="0" tIns="0" rIns="0" bIns="0" rtlCol="0" anchor="t"/>
          <a:lstStyle/>
          <a:p>
            <a:pPr algn="r" indent="0" marL="0">
              <a:lnSpc>
                <a:spcPts val="2900"/>
              </a:lnSpc>
              <a:buNone/>
            </a:pPr>
            <a:r>
              <a:rPr lang="en-US" sz="1800" dirty="0">
                <a:solidFill>
                  <a:srgbClr val="CFCBBF"/>
                </a:solidFill>
                <a:latin typeface="Raleway" pitchFamily="34" charset="0"/>
                <a:ea typeface="Raleway" pitchFamily="34" charset="-122"/>
                <a:cs typeface="Raleway" pitchFamily="34" charset="-120"/>
              </a:rPr>
              <a:t>GPU constraints, session timeouts, and memory limits slowed experimentation</a:t>
            </a:r>
            <a:endParaRPr lang="en-US" sz="1800" dirty="0"/>
          </a:p>
        </p:txBody>
      </p:sp>
      <p:pic>
        <p:nvPicPr>
          <p:cNvPr id="21" name="Image 8" descr="preencoded.png">    </p:cNvPr>
          <p:cNvPicPr>
            <a:picLocks noChangeAspect="1"/>
          </p:cNvPicPr>
          <p:nvPr/>
        </p:nvPicPr>
        <p:blipFill>
          <a:blip r:embed="rId9"/>
          <a:stretch>
            <a:fillRect/>
          </a:stretch>
        </p:blipFill>
        <p:spPr>
          <a:xfrm>
            <a:off x="4984313" y="2383869"/>
            <a:ext cx="4661654" cy="4661654"/>
          </a:xfrm>
          <a:prstGeom prst="rect">
            <a:avLst/>
          </a:prstGeom>
        </p:spPr>
      </p:pic>
      <p:pic>
        <p:nvPicPr>
          <p:cNvPr id="22" name="Image 9" descr="preencoded.png">    </p:cNvPr>
          <p:cNvPicPr>
            <a:picLocks noChangeAspect="1"/>
          </p:cNvPicPr>
          <p:nvPr/>
        </p:nvPicPr>
        <p:blipFill>
          <a:blip r:embed="rId10"/>
          <a:stretch>
            <a:fillRect/>
          </a:stretch>
        </p:blipFill>
        <p:spPr>
          <a:xfrm>
            <a:off x="5674757" y="5213509"/>
            <a:ext cx="350282" cy="437912"/>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503515" y="637342"/>
            <a:ext cx="7201376" cy="562094"/>
          </a:xfrm>
          <a:prstGeom prst="rect">
            <a:avLst/>
          </a:prstGeom>
          <a:noFill/>
          <a:ln/>
        </p:spPr>
        <p:txBody>
          <a:bodyPr wrap="none" lIns="0" tIns="0" rIns="0" bIns="0" rtlCol="0" anchor="t"/>
          <a:lstStyle/>
          <a:p>
            <a:pPr algn="l" indent="0" marL="0">
              <a:lnSpc>
                <a:spcPts val="4400"/>
              </a:lnSpc>
              <a:buNone/>
            </a:pPr>
            <a:r>
              <a:rPr lang="en-US" sz="3500" dirty="0">
                <a:solidFill>
                  <a:srgbClr val="F2E782"/>
                </a:solidFill>
                <a:latin typeface="Prata" pitchFamily="34" charset="0"/>
                <a:ea typeface="Prata" pitchFamily="34" charset="-122"/>
                <a:cs typeface="Prata" pitchFamily="34" charset="-120"/>
              </a:rPr>
              <a:t>Future Use Cases and Extensions</a:t>
            </a:r>
            <a:endParaRPr lang="en-US" sz="3500" dirty="0"/>
          </a:p>
        </p:txBody>
      </p:sp>
      <p:sp>
        <p:nvSpPr>
          <p:cNvPr id="4" name="Shape 1"/>
          <p:cNvSpPr/>
          <p:nvPr/>
        </p:nvSpPr>
        <p:spPr>
          <a:xfrm>
            <a:off x="503515" y="1469112"/>
            <a:ext cx="8136969" cy="1323975"/>
          </a:xfrm>
          <a:prstGeom prst="roundRect">
            <a:avLst>
              <a:gd name="adj" fmla="val 2038"/>
            </a:avLst>
          </a:prstGeom>
          <a:solidFill>
            <a:srgbClr val="3A3B3C"/>
          </a:solidFill>
          <a:ln/>
        </p:spPr>
      </p:sp>
      <p:sp>
        <p:nvSpPr>
          <p:cNvPr id="5" name="Text 2"/>
          <p:cNvSpPr/>
          <p:nvPr/>
        </p:nvSpPr>
        <p:spPr>
          <a:xfrm>
            <a:off x="683300" y="1648897"/>
            <a:ext cx="3354348" cy="280988"/>
          </a:xfrm>
          <a:prstGeom prst="rect">
            <a:avLst/>
          </a:prstGeom>
          <a:noFill/>
          <a:ln/>
        </p:spPr>
        <p:txBody>
          <a:bodyPr wrap="none" lIns="0" tIns="0" rIns="0" bIns="0" rtlCol="0" anchor="t"/>
          <a:lstStyle/>
          <a:p>
            <a:pPr algn="l" indent="0" marL="0">
              <a:lnSpc>
                <a:spcPts val="2200"/>
              </a:lnSpc>
              <a:buNone/>
            </a:pPr>
            <a:r>
              <a:rPr lang="en-US" sz="1750" dirty="0">
                <a:solidFill>
                  <a:srgbClr val="CFCBBF"/>
                </a:solidFill>
                <a:latin typeface="Prata" pitchFamily="34" charset="0"/>
                <a:ea typeface="Prata" pitchFamily="34" charset="-122"/>
                <a:cs typeface="Prata" pitchFamily="34" charset="-120"/>
              </a:rPr>
              <a:t>Real-Time Emotion Monitoring</a:t>
            </a:r>
            <a:endParaRPr lang="en-US" sz="1750" dirty="0"/>
          </a:p>
        </p:txBody>
      </p:sp>
      <p:sp>
        <p:nvSpPr>
          <p:cNvPr id="6" name="Text 3"/>
          <p:cNvSpPr/>
          <p:nvPr/>
        </p:nvSpPr>
        <p:spPr>
          <a:xfrm>
            <a:off x="683300" y="2037755"/>
            <a:ext cx="7777401" cy="575548"/>
          </a:xfrm>
          <a:prstGeom prst="rect">
            <a:avLst/>
          </a:prstGeom>
          <a:noFill/>
          <a:ln/>
        </p:spPr>
        <p:txBody>
          <a:bodyPr wrap="square" lIns="0" tIns="0" rIns="0" bIns="0" rtlCol="0" anchor="t"/>
          <a:lstStyle/>
          <a:p>
            <a:pPr algn="l" indent="0" marL="0">
              <a:lnSpc>
                <a:spcPts val="2250"/>
              </a:lnSpc>
              <a:buNone/>
            </a:pPr>
            <a:r>
              <a:rPr lang="en-US" sz="1400" dirty="0">
                <a:solidFill>
                  <a:srgbClr val="CFCBBF"/>
                </a:solidFill>
                <a:latin typeface="Raleway" pitchFamily="34" charset="0"/>
                <a:ea typeface="Raleway" pitchFamily="34" charset="-122"/>
                <a:cs typeface="Raleway" pitchFamily="34" charset="-120"/>
              </a:rPr>
              <a:t>Deploy trained models using web or mobile interfaces for live microphone input and webcam streams, enabling continuous affect tracking during calls or video chats.</a:t>
            </a:r>
            <a:endParaRPr lang="en-US" sz="1400" dirty="0"/>
          </a:p>
        </p:txBody>
      </p:sp>
      <p:sp>
        <p:nvSpPr>
          <p:cNvPr id="7" name="Shape 4"/>
          <p:cNvSpPr/>
          <p:nvPr/>
        </p:nvSpPr>
        <p:spPr>
          <a:xfrm>
            <a:off x="503515" y="2972872"/>
            <a:ext cx="8136969" cy="1323975"/>
          </a:xfrm>
          <a:prstGeom prst="roundRect">
            <a:avLst>
              <a:gd name="adj" fmla="val 2038"/>
            </a:avLst>
          </a:prstGeom>
          <a:solidFill>
            <a:srgbClr val="3A3B3C"/>
          </a:solidFill>
          <a:ln/>
        </p:spPr>
      </p:sp>
      <p:sp>
        <p:nvSpPr>
          <p:cNvPr id="8" name="Text 5"/>
          <p:cNvSpPr/>
          <p:nvPr/>
        </p:nvSpPr>
        <p:spPr>
          <a:xfrm>
            <a:off x="683300" y="3152656"/>
            <a:ext cx="3494246" cy="280988"/>
          </a:xfrm>
          <a:prstGeom prst="rect">
            <a:avLst/>
          </a:prstGeom>
          <a:noFill/>
          <a:ln/>
        </p:spPr>
        <p:txBody>
          <a:bodyPr wrap="none" lIns="0" tIns="0" rIns="0" bIns="0" rtlCol="0" anchor="t"/>
          <a:lstStyle/>
          <a:p>
            <a:pPr algn="l" indent="0" marL="0">
              <a:lnSpc>
                <a:spcPts val="2200"/>
              </a:lnSpc>
              <a:buNone/>
            </a:pPr>
            <a:r>
              <a:rPr lang="en-US" sz="1750" dirty="0">
                <a:solidFill>
                  <a:srgbClr val="CFCBBF"/>
                </a:solidFill>
                <a:latin typeface="Prata" pitchFamily="34" charset="0"/>
                <a:ea typeface="Prata" pitchFamily="34" charset="-122"/>
                <a:cs typeface="Prata" pitchFamily="34" charset="-120"/>
              </a:rPr>
              <a:t>Speech-to-Text-Based Detection</a:t>
            </a:r>
            <a:endParaRPr lang="en-US" sz="1750" dirty="0"/>
          </a:p>
        </p:txBody>
      </p:sp>
      <p:sp>
        <p:nvSpPr>
          <p:cNvPr id="9" name="Text 6"/>
          <p:cNvSpPr/>
          <p:nvPr/>
        </p:nvSpPr>
        <p:spPr>
          <a:xfrm>
            <a:off x="683300" y="3541514"/>
            <a:ext cx="7777401" cy="575548"/>
          </a:xfrm>
          <a:prstGeom prst="rect">
            <a:avLst/>
          </a:prstGeom>
          <a:noFill/>
          <a:ln/>
        </p:spPr>
        <p:txBody>
          <a:bodyPr wrap="square" lIns="0" tIns="0" rIns="0" bIns="0" rtlCol="0" anchor="t"/>
          <a:lstStyle/>
          <a:p>
            <a:pPr algn="l" indent="0" marL="0">
              <a:lnSpc>
                <a:spcPts val="2250"/>
              </a:lnSpc>
              <a:buNone/>
            </a:pPr>
            <a:r>
              <a:rPr lang="en-US" sz="1400" dirty="0">
                <a:solidFill>
                  <a:srgbClr val="CFCBBF"/>
                </a:solidFill>
                <a:latin typeface="Raleway" pitchFamily="34" charset="0"/>
                <a:ea typeface="Raleway" pitchFamily="34" charset="-122"/>
                <a:cs typeface="Raleway" pitchFamily="34" charset="-120"/>
              </a:rPr>
              <a:t>Include textual modality using speech-to-text conversion with models like Whisper or Google Speech API, then apply transformer-based models to detect emotion from text content.</a:t>
            </a:r>
            <a:endParaRPr lang="en-US" sz="1400" dirty="0"/>
          </a:p>
        </p:txBody>
      </p:sp>
      <p:sp>
        <p:nvSpPr>
          <p:cNvPr id="10" name="Shape 7"/>
          <p:cNvSpPr/>
          <p:nvPr/>
        </p:nvSpPr>
        <p:spPr>
          <a:xfrm>
            <a:off x="503515" y="4476631"/>
            <a:ext cx="8136969" cy="1611749"/>
          </a:xfrm>
          <a:prstGeom prst="roundRect">
            <a:avLst>
              <a:gd name="adj" fmla="val 1674"/>
            </a:avLst>
          </a:prstGeom>
          <a:solidFill>
            <a:srgbClr val="3A3B3C"/>
          </a:solidFill>
          <a:ln/>
        </p:spPr>
      </p:sp>
      <p:sp>
        <p:nvSpPr>
          <p:cNvPr id="11" name="Text 8"/>
          <p:cNvSpPr/>
          <p:nvPr/>
        </p:nvSpPr>
        <p:spPr>
          <a:xfrm>
            <a:off x="683300" y="4656415"/>
            <a:ext cx="2248257" cy="280988"/>
          </a:xfrm>
          <a:prstGeom prst="rect">
            <a:avLst/>
          </a:prstGeom>
          <a:noFill/>
          <a:ln/>
        </p:spPr>
        <p:txBody>
          <a:bodyPr wrap="none" lIns="0" tIns="0" rIns="0" bIns="0" rtlCol="0" anchor="t"/>
          <a:lstStyle/>
          <a:p>
            <a:pPr algn="l" indent="0" marL="0">
              <a:lnSpc>
                <a:spcPts val="2200"/>
              </a:lnSpc>
              <a:buNone/>
            </a:pPr>
            <a:r>
              <a:rPr lang="en-US" sz="1750" dirty="0">
                <a:solidFill>
                  <a:srgbClr val="CFCBBF"/>
                </a:solidFill>
                <a:latin typeface="Prata" pitchFamily="34" charset="0"/>
                <a:ea typeface="Prata" pitchFamily="34" charset="-122"/>
                <a:cs typeface="Prata" pitchFamily="34" charset="-120"/>
              </a:rPr>
              <a:t>Multimodal Fusion</a:t>
            </a:r>
            <a:endParaRPr lang="en-US" sz="1750" dirty="0"/>
          </a:p>
        </p:txBody>
      </p:sp>
      <p:sp>
        <p:nvSpPr>
          <p:cNvPr id="12" name="Text 9"/>
          <p:cNvSpPr/>
          <p:nvPr/>
        </p:nvSpPr>
        <p:spPr>
          <a:xfrm>
            <a:off x="683300" y="5045273"/>
            <a:ext cx="7777401" cy="863322"/>
          </a:xfrm>
          <a:prstGeom prst="rect">
            <a:avLst/>
          </a:prstGeom>
          <a:noFill/>
          <a:ln/>
        </p:spPr>
        <p:txBody>
          <a:bodyPr wrap="square" lIns="0" tIns="0" rIns="0" bIns="0" rtlCol="0" anchor="t"/>
          <a:lstStyle/>
          <a:p>
            <a:pPr algn="l" indent="0" marL="0">
              <a:lnSpc>
                <a:spcPts val="2250"/>
              </a:lnSpc>
              <a:buNone/>
            </a:pPr>
            <a:r>
              <a:rPr lang="en-US" sz="1400" dirty="0">
                <a:solidFill>
                  <a:srgbClr val="CFCBBF"/>
                </a:solidFill>
                <a:latin typeface="Raleway" pitchFamily="34" charset="0"/>
                <a:ea typeface="Raleway" pitchFamily="34" charset="-122"/>
                <a:cs typeface="Raleway" pitchFamily="34" charset="-120"/>
              </a:rPr>
              <a:t>Extend current late-fusion strategy into a fully integrated model that processes audio, visual, and text inputs simultaneously using multimodal transformers or cross-attention architectures.</a:t>
            </a:r>
            <a:endParaRPr lang="en-US" sz="1400" dirty="0"/>
          </a:p>
        </p:txBody>
      </p:sp>
      <p:sp>
        <p:nvSpPr>
          <p:cNvPr id="13" name="Shape 10"/>
          <p:cNvSpPr/>
          <p:nvPr/>
        </p:nvSpPr>
        <p:spPr>
          <a:xfrm>
            <a:off x="503515" y="6268164"/>
            <a:ext cx="8136969" cy="1323975"/>
          </a:xfrm>
          <a:prstGeom prst="roundRect">
            <a:avLst>
              <a:gd name="adj" fmla="val 2038"/>
            </a:avLst>
          </a:prstGeom>
          <a:solidFill>
            <a:srgbClr val="3A3B3C"/>
          </a:solidFill>
          <a:ln/>
        </p:spPr>
      </p:sp>
      <p:sp>
        <p:nvSpPr>
          <p:cNvPr id="14" name="Text 11"/>
          <p:cNvSpPr/>
          <p:nvPr/>
        </p:nvSpPr>
        <p:spPr>
          <a:xfrm>
            <a:off x="683300" y="6447949"/>
            <a:ext cx="2808327" cy="280988"/>
          </a:xfrm>
          <a:prstGeom prst="rect">
            <a:avLst/>
          </a:prstGeom>
          <a:noFill/>
          <a:ln/>
        </p:spPr>
        <p:txBody>
          <a:bodyPr wrap="none" lIns="0" tIns="0" rIns="0" bIns="0" rtlCol="0" anchor="t"/>
          <a:lstStyle/>
          <a:p>
            <a:pPr algn="l" indent="0" marL="0">
              <a:lnSpc>
                <a:spcPts val="2200"/>
              </a:lnSpc>
              <a:buNone/>
            </a:pPr>
            <a:r>
              <a:rPr lang="en-US" sz="1750" dirty="0">
                <a:solidFill>
                  <a:srgbClr val="CFCBBF"/>
                </a:solidFill>
                <a:latin typeface="Prata" pitchFamily="34" charset="0"/>
                <a:ea typeface="Prata" pitchFamily="34" charset="-122"/>
                <a:cs typeface="Prata" pitchFamily="34" charset="-120"/>
              </a:rPr>
              <a:t>Emotion-Aware Assistants</a:t>
            </a:r>
            <a:endParaRPr lang="en-US" sz="1750" dirty="0"/>
          </a:p>
        </p:txBody>
      </p:sp>
      <p:sp>
        <p:nvSpPr>
          <p:cNvPr id="15" name="Text 12"/>
          <p:cNvSpPr/>
          <p:nvPr/>
        </p:nvSpPr>
        <p:spPr>
          <a:xfrm>
            <a:off x="683300" y="6836807"/>
            <a:ext cx="7777401" cy="575548"/>
          </a:xfrm>
          <a:prstGeom prst="rect">
            <a:avLst/>
          </a:prstGeom>
          <a:noFill/>
          <a:ln/>
        </p:spPr>
        <p:txBody>
          <a:bodyPr wrap="square" lIns="0" tIns="0" rIns="0" bIns="0" rtlCol="0" anchor="t"/>
          <a:lstStyle/>
          <a:p>
            <a:pPr algn="l" indent="0" marL="0">
              <a:lnSpc>
                <a:spcPts val="2250"/>
              </a:lnSpc>
              <a:buNone/>
            </a:pPr>
            <a:r>
              <a:rPr lang="en-US" sz="1400" dirty="0">
                <a:solidFill>
                  <a:srgbClr val="CFCBBF"/>
                </a:solidFill>
                <a:latin typeface="Raleway" pitchFamily="34" charset="0"/>
                <a:ea typeface="Raleway" pitchFamily="34" charset="-122"/>
                <a:cs typeface="Raleway" pitchFamily="34" charset="-120"/>
              </a:rPr>
              <a:t>Integrate emotion detection into chatbots, customer service systems, and healthcare assistants to identify user states like frustration, satisfaction, stress, or anxiety.</a:t>
            </a:r>
            <a:endParaRPr lang="en-US" sz="1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74700" y="1115735"/>
            <a:ext cx="6146006" cy="768191"/>
          </a:xfrm>
          <a:prstGeom prst="rect">
            <a:avLst/>
          </a:prstGeom>
          <a:noFill/>
          <a:ln/>
        </p:spPr>
        <p:txBody>
          <a:bodyPr wrap="none" lIns="0" tIns="0" rIns="0" bIns="0" rtlCol="0" anchor="t"/>
          <a:lstStyle/>
          <a:p>
            <a:pPr algn="l" indent="0" marL="0">
              <a:lnSpc>
                <a:spcPts val="6000"/>
              </a:lnSpc>
              <a:buNone/>
            </a:pPr>
            <a:r>
              <a:rPr lang="en-US" sz="4800" dirty="0">
                <a:solidFill>
                  <a:srgbClr val="F2E782"/>
                </a:solidFill>
                <a:latin typeface="Prata" pitchFamily="34" charset="0"/>
                <a:ea typeface="Prata" pitchFamily="34" charset="-122"/>
                <a:cs typeface="Prata" pitchFamily="34" charset="-120"/>
              </a:rPr>
              <a:t>Project Overview</a:t>
            </a:r>
            <a:endParaRPr lang="en-US" sz="4800" dirty="0"/>
          </a:p>
        </p:txBody>
      </p:sp>
      <p:sp>
        <p:nvSpPr>
          <p:cNvPr id="4" name="Shape 1"/>
          <p:cNvSpPr/>
          <p:nvPr/>
        </p:nvSpPr>
        <p:spPr>
          <a:xfrm>
            <a:off x="6174700" y="2252663"/>
            <a:ext cx="553045" cy="553045"/>
          </a:xfrm>
          <a:prstGeom prst="roundRect">
            <a:avLst>
              <a:gd name="adj" fmla="val 6668"/>
            </a:avLst>
          </a:prstGeom>
          <a:solidFill>
            <a:srgbClr val="3A3B3C"/>
          </a:solidFill>
          <a:ln/>
        </p:spPr>
      </p:sp>
      <p:pic>
        <p:nvPicPr>
          <p:cNvPr id="5" name="Image 1" descr="preencoded.png">    </p:cNvPr>
          <p:cNvPicPr>
            <a:picLocks noChangeAspect="1"/>
          </p:cNvPicPr>
          <p:nvPr/>
        </p:nvPicPr>
        <p:blipFill>
          <a:blip r:embed="rId2"/>
          <a:stretch>
            <a:fillRect/>
          </a:stretch>
        </p:blipFill>
        <p:spPr>
          <a:xfrm>
            <a:off x="6266795" y="2298680"/>
            <a:ext cx="368737" cy="460891"/>
          </a:xfrm>
          <a:prstGeom prst="rect">
            <a:avLst/>
          </a:prstGeom>
        </p:spPr>
      </p:pic>
      <p:sp>
        <p:nvSpPr>
          <p:cNvPr id="6" name="Text 2"/>
          <p:cNvSpPr/>
          <p:nvPr/>
        </p:nvSpPr>
        <p:spPr>
          <a:xfrm>
            <a:off x="6973491" y="2337078"/>
            <a:ext cx="2931319" cy="768191"/>
          </a:xfrm>
          <a:prstGeom prst="rect">
            <a:avLst/>
          </a:prstGeom>
          <a:noFill/>
          <a:ln/>
        </p:spPr>
        <p:txBody>
          <a:bodyPr wrap="square" lIns="0" tIns="0" rIns="0" bIns="0" rtlCol="0" anchor="t"/>
          <a:lstStyle/>
          <a:p>
            <a:pPr algn="l" indent="0" marL="0">
              <a:lnSpc>
                <a:spcPts val="3000"/>
              </a:lnSpc>
              <a:buNone/>
            </a:pPr>
            <a:r>
              <a:rPr lang="en-US" sz="2400" dirty="0">
                <a:solidFill>
                  <a:srgbClr val="CFCBBF"/>
                </a:solidFill>
                <a:latin typeface="Prata" pitchFamily="34" charset="0"/>
                <a:ea typeface="Prata" pitchFamily="34" charset="-122"/>
                <a:cs typeface="Prata" pitchFamily="34" charset="-120"/>
              </a:rPr>
              <a:t>Speech Emotion Recognition</a:t>
            </a:r>
            <a:endParaRPr lang="en-US" sz="2400" dirty="0"/>
          </a:p>
        </p:txBody>
      </p:sp>
      <p:sp>
        <p:nvSpPr>
          <p:cNvPr id="7" name="Text 3"/>
          <p:cNvSpPr/>
          <p:nvPr/>
        </p:nvSpPr>
        <p:spPr>
          <a:xfrm>
            <a:off x="6973491" y="3252668"/>
            <a:ext cx="2931319" cy="1966913"/>
          </a:xfrm>
          <a:prstGeom prst="rect">
            <a:avLst/>
          </a:prstGeom>
          <a:noFill/>
          <a:ln/>
        </p:spPr>
        <p:txBody>
          <a:bodyPr wrap="square" lIns="0" tIns="0" rIns="0" bIns="0" rtlCol="0" anchor="t"/>
          <a:lstStyle/>
          <a:p>
            <a:pPr algn="l" indent="0" marL="0">
              <a:lnSpc>
                <a:spcPts val="3050"/>
              </a:lnSpc>
              <a:buNone/>
            </a:pPr>
            <a:r>
              <a:rPr lang="en-US" sz="1900" dirty="0">
                <a:solidFill>
                  <a:srgbClr val="CFCBBF"/>
                </a:solidFill>
                <a:latin typeface="Raleway" pitchFamily="34" charset="0"/>
                <a:ea typeface="Raleway" pitchFamily="34" charset="-122"/>
                <a:cs typeface="Raleway" pitchFamily="34" charset="-120"/>
              </a:rPr>
              <a:t>Analyzes audio signals to detect emotional states using deep learning models trained on benchmark datasets.</a:t>
            </a:r>
            <a:endParaRPr lang="en-US" sz="1900" dirty="0"/>
          </a:p>
        </p:txBody>
      </p:sp>
      <p:sp>
        <p:nvSpPr>
          <p:cNvPr id="8" name="Shape 4"/>
          <p:cNvSpPr/>
          <p:nvPr/>
        </p:nvSpPr>
        <p:spPr>
          <a:xfrm>
            <a:off x="10212110" y="2252663"/>
            <a:ext cx="553045" cy="553045"/>
          </a:xfrm>
          <a:prstGeom prst="roundRect">
            <a:avLst>
              <a:gd name="adj" fmla="val 6668"/>
            </a:avLst>
          </a:prstGeom>
          <a:solidFill>
            <a:srgbClr val="3A3B3C"/>
          </a:solidFill>
          <a:ln/>
        </p:spPr>
      </p:sp>
      <p:pic>
        <p:nvPicPr>
          <p:cNvPr id="9" name="Image 2" descr="preencoded.png">    </p:cNvPr>
          <p:cNvPicPr>
            <a:picLocks noChangeAspect="1"/>
          </p:cNvPicPr>
          <p:nvPr/>
        </p:nvPicPr>
        <p:blipFill>
          <a:blip r:embed="rId3"/>
          <a:stretch>
            <a:fillRect/>
          </a:stretch>
        </p:blipFill>
        <p:spPr>
          <a:xfrm>
            <a:off x="10304205" y="2298680"/>
            <a:ext cx="368737" cy="460891"/>
          </a:xfrm>
          <a:prstGeom prst="rect">
            <a:avLst/>
          </a:prstGeom>
        </p:spPr>
      </p:pic>
      <p:sp>
        <p:nvSpPr>
          <p:cNvPr id="10" name="Text 5"/>
          <p:cNvSpPr/>
          <p:nvPr/>
        </p:nvSpPr>
        <p:spPr>
          <a:xfrm>
            <a:off x="11010900" y="2337078"/>
            <a:ext cx="2931319" cy="768191"/>
          </a:xfrm>
          <a:prstGeom prst="rect">
            <a:avLst/>
          </a:prstGeom>
          <a:noFill/>
          <a:ln/>
        </p:spPr>
        <p:txBody>
          <a:bodyPr wrap="square" lIns="0" tIns="0" rIns="0" bIns="0" rtlCol="0" anchor="t"/>
          <a:lstStyle/>
          <a:p>
            <a:pPr algn="l" indent="0" marL="0">
              <a:lnSpc>
                <a:spcPts val="3000"/>
              </a:lnSpc>
              <a:buNone/>
            </a:pPr>
            <a:r>
              <a:rPr lang="en-US" sz="2400" dirty="0">
                <a:solidFill>
                  <a:srgbClr val="CFCBBF"/>
                </a:solidFill>
                <a:latin typeface="Prata" pitchFamily="34" charset="0"/>
                <a:ea typeface="Prata" pitchFamily="34" charset="-122"/>
                <a:cs typeface="Prata" pitchFamily="34" charset="-120"/>
              </a:rPr>
              <a:t>Facial Expression Recognition</a:t>
            </a:r>
            <a:endParaRPr lang="en-US" sz="2400" dirty="0"/>
          </a:p>
        </p:txBody>
      </p:sp>
      <p:sp>
        <p:nvSpPr>
          <p:cNvPr id="11" name="Text 6"/>
          <p:cNvSpPr/>
          <p:nvPr/>
        </p:nvSpPr>
        <p:spPr>
          <a:xfrm>
            <a:off x="11010900" y="3252668"/>
            <a:ext cx="2931319" cy="1966913"/>
          </a:xfrm>
          <a:prstGeom prst="rect">
            <a:avLst/>
          </a:prstGeom>
          <a:noFill/>
          <a:ln/>
        </p:spPr>
        <p:txBody>
          <a:bodyPr wrap="square" lIns="0" tIns="0" rIns="0" bIns="0" rtlCol="0" anchor="t"/>
          <a:lstStyle/>
          <a:p>
            <a:pPr algn="l" indent="0" marL="0">
              <a:lnSpc>
                <a:spcPts val="3050"/>
              </a:lnSpc>
              <a:buNone/>
            </a:pPr>
            <a:r>
              <a:rPr lang="en-US" sz="1900" dirty="0">
                <a:solidFill>
                  <a:srgbClr val="CFCBBF"/>
                </a:solidFill>
                <a:latin typeface="Raleway" pitchFamily="34" charset="0"/>
                <a:ea typeface="Raleway" pitchFamily="34" charset="-122"/>
                <a:cs typeface="Raleway" pitchFamily="34" charset="-120"/>
              </a:rPr>
              <a:t>Processes facial images to classify emotions using CNN architectures trained on standardized datasets.</a:t>
            </a:r>
            <a:endParaRPr lang="en-US" sz="1900" dirty="0"/>
          </a:p>
        </p:txBody>
      </p:sp>
      <p:sp>
        <p:nvSpPr>
          <p:cNvPr id="12" name="Shape 7"/>
          <p:cNvSpPr/>
          <p:nvPr/>
        </p:nvSpPr>
        <p:spPr>
          <a:xfrm>
            <a:off x="6174700" y="5711190"/>
            <a:ext cx="553045" cy="553045"/>
          </a:xfrm>
          <a:prstGeom prst="roundRect">
            <a:avLst>
              <a:gd name="adj" fmla="val 6668"/>
            </a:avLst>
          </a:prstGeom>
          <a:solidFill>
            <a:srgbClr val="3A3B3C"/>
          </a:solidFill>
          <a:ln/>
        </p:spPr>
      </p:sp>
      <p:pic>
        <p:nvPicPr>
          <p:cNvPr id="13" name="Image 3" descr="preencoded.png">    </p:cNvPr>
          <p:cNvPicPr>
            <a:picLocks noChangeAspect="1"/>
          </p:cNvPicPr>
          <p:nvPr/>
        </p:nvPicPr>
        <p:blipFill>
          <a:blip r:embed="rId4"/>
          <a:stretch>
            <a:fillRect/>
          </a:stretch>
        </p:blipFill>
        <p:spPr>
          <a:xfrm>
            <a:off x="6266795" y="5757208"/>
            <a:ext cx="368737" cy="460891"/>
          </a:xfrm>
          <a:prstGeom prst="rect">
            <a:avLst/>
          </a:prstGeom>
        </p:spPr>
      </p:pic>
      <p:sp>
        <p:nvSpPr>
          <p:cNvPr id="14" name="Text 8"/>
          <p:cNvSpPr/>
          <p:nvPr/>
        </p:nvSpPr>
        <p:spPr>
          <a:xfrm>
            <a:off x="6973491" y="5795605"/>
            <a:ext cx="3426976" cy="384096"/>
          </a:xfrm>
          <a:prstGeom prst="rect">
            <a:avLst/>
          </a:prstGeom>
          <a:noFill/>
          <a:ln/>
        </p:spPr>
        <p:txBody>
          <a:bodyPr wrap="none" lIns="0" tIns="0" rIns="0" bIns="0" rtlCol="0" anchor="t"/>
          <a:lstStyle/>
          <a:p>
            <a:pPr algn="l" indent="0" marL="0">
              <a:lnSpc>
                <a:spcPts val="3000"/>
              </a:lnSpc>
              <a:buNone/>
            </a:pPr>
            <a:r>
              <a:rPr lang="en-US" sz="2400" dirty="0">
                <a:solidFill>
                  <a:srgbClr val="CFCBBF"/>
                </a:solidFill>
                <a:latin typeface="Prata" pitchFamily="34" charset="0"/>
                <a:ea typeface="Prata" pitchFamily="34" charset="-122"/>
                <a:cs typeface="Prata" pitchFamily="34" charset="-120"/>
              </a:rPr>
              <a:t>Multimodal Integration</a:t>
            </a:r>
            <a:endParaRPr lang="en-US" sz="2400" dirty="0"/>
          </a:p>
        </p:txBody>
      </p:sp>
      <p:sp>
        <p:nvSpPr>
          <p:cNvPr id="15" name="Text 9"/>
          <p:cNvSpPr/>
          <p:nvPr/>
        </p:nvSpPr>
        <p:spPr>
          <a:xfrm>
            <a:off x="6973491" y="6327100"/>
            <a:ext cx="6968609" cy="786765"/>
          </a:xfrm>
          <a:prstGeom prst="rect">
            <a:avLst/>
          </a:prstGeom>
          <a:noFill/>
          <a:ln/>
        </p:spPr>
        <p:txBody>
          <a:bodyPr wrap="square" lIns="0" tIns="0" rIns="0" bIns="0" rtlCol="0" anchor="t"/>
          <a:lstStyle/>
          <a:p>
            <a:pPr algn="l" indent="0" marL="0">
              <a:lnSpc>
                <a:spcPts val="3050"/>
              </a:lnSpc>
              <a:buNone/>
            </a:pPr>
            <a:r>
              <a:rPr lang="en-US" sz="1900" dirty="0">
                <a:solidFill>
                  <a:srgbClr val="CFCBBF"/>
                </a:solidFill>
                <a:latin typeface="Raleway" pitchFamily="34" charset="0"/>
                <a:ea typeface="Raleway" pitchFamily="34" charset="-122"/>
                <a:cs typeface="Raleway" pitchFamily="34" charset="-120"/>
              </a:rPr>
              <a:t>Combines both modalities to enhance accuracy and robustness of emotion detection for real-world applications.</a:t>
            </a:r>
            <a:endParaRPr lang="en-US" sz="19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Text 0"/>
          <p:cNvSpPr/>
          <p:nvPr/>
        </p:nvSpPr>
        <p:spPr>
          <a:xfrm>
            <a:off x="683300" y="926306"/>
            <a:ext cx="11027807" cy="762714"/>
          </a:xfrm>
          <a:prstGeom prst="rect">
            <a:avLst/>
          </a:prstGeom>
          <a:noFill/>
          <a:ln/>
        </p:spPr>
        <p:txBody>
          <a:bodyPr wrap="none" lIns="0" tIns="0" rIns="0" bIns="0" rtlCol="0" anchor="t"/>
          <a:lstStyle/>
          <a:p>
            <a:pPr algn="l" indent="0" marL="0">
              <a:lnSpc>
                <a:spcPts val="6000"/>
              </a:lnSpc>
              <a:buNone/>
            </a:pPr>
            <a:r>
              <a:rPr lang="en-US" sz="4800" dirty="0">
                <a:solidFill>
                  <a:srgbClr val="F2E782"/>
                </a:solidFill>
                <a:latin typeface="Prata" pitchFamily="34" charset="0"/>
                <a:ea typeface="Prata" pitchFamily="34" charset="-122"/>
                <a:cs typeface="Prata" pitchFamily="34" charset="-120"/>
              </a:rPr>
              <a:t>Project Contributions and References</a:t>
            </a:r>
            <a:endParaRPr lang="en-US" sz="4800" dirty="0"/>
          </a:p>
        </p:txBody>
      </p:sp>
      <p:sp>
        <p:nvSpPr>
          <p:cNvPr id="3" name="Text 1"/>
          <p:cNvSpPr/>
          <p:nvPr/>
        </p:nvSpPr>
        <p:spPr>
          <a:xfrm>
            <a:off x="683300" y="2298978"/>
            <a:ext cx="3050738" cy="381238"/>
          </a:xfrm>
          <a:prstGeom prst="rect">
            <a:avLst/>
          </a:prstGeom>
          <a:noFill/>
          <a:ln/>
        </p:spPr>
        <p:txBody>
          <a:bodyPr wrap="none" lIns="0" tIns="0" rIns="0" bIns="0" rtlCol="0" anchor="t"/>
          <a:lstStyle/>
          <a:p>
            <a:pPr algn="l" indent="0" marL="0">
              <a:lnSpc>
                <a:spcPts val="3000"/>
              </a:lnSpc>
              <a:buNone/>
            </a:pPr>
            <a:r>
              <a:rPr lang="en-US" sz="2400" dirty="0">
                <a:solidFill>
                  <a:srgbClr val="F2E782"/>
                </a:solidFill>
                <a:latin typeface="Prata" pitchFamily="34" charset="0"/>
                <a:ea typeface="Prata" pitchFamily="34" charset="-122"/>
                <a:cs typeface="Prata" pitchFamily="34" charset="-120"/>
              </a:rPr>
              <a:t>Team Contributions</a:t>
            </a:r>
            <a:endParaRPr lang="en-US" sz="2400" dirty="0"/>
          </a:p>
        </p:txBody>
      </p:sp>
      <p:sp>
        <p:nvSpPr>
          <p:cNvPr id="4" name="Shape 2"/>
          <p:cNvSpPr/>
          <p:nvPr/>
        </p:nvSpPr>
        <p:spPr>
          <a:xfrm>
            <a:off x="683300" y="2954774"/>
            <a:ext cx="6334244" cy="4073843"/>
          </a:xfrm>
          <a:prstGeom prst="roundRect">
            <a:avLst>
              <a:gd name="adj" fmla="val 899"/>
            </a:avLst>
          </a:prstGeom>
          <a:noFill/>
          <a:ln w="15240">
            <a:solidFill>
              <a:srgbClr val="FFFFFF">
                <a:alpha val="24000"/>
              </a:srgbClr>
            </a:solidFill>
            <a:prstDash val="solid"/>
          </a:ln>
        </p:spPr>
      </p:sp>
      <p:sp>
        <p:nvSpPr>
          <p:cNvPr id="5" name="Shape 3"/>
          <p:cNvSpPr/>
          <p:nvPr/>
        </p:nvSpPr>
        <p:spPr>
          <a:xfrm>
            <a:off x="698540" y="2970014"/>
            <a:ext cx="6303050" cy="620316"/>
          </a:xfrm>
          <a:prstGeom prst="rect">
            <a:avLst/>
          </a:prstGeom>
          <a:solidFill>
            <a:srgbClr val="FFFFFF">
              <a:alpha val="4000"/>
            </a:srgbClr>
          </a:solidFill>
          <a:ln/>
        </p:spPr>
      </p:sp>
      <p:sp>
        <p:nvSpPr>
          <p:cNvPr id="6" name="Text 4"/>
          <p:cNvSpPr/>
          <p:nvPr/>
        </p:nvSpPr>
        <p:spPr>
          <a:xfrm>
            <a:off x="943332" y="3123962"/>
            <a:ext cx="1609011" cy="312420"/>
          </a:xfrm>
          <a:prstGeom prst="rect">
            <a:avLst/>
          </a:prstGeom>
          <a:noFill/>
          <a:ln/>
        </p:spPr>
        <p:txBody>
          <a:bodyPr wrap="none" lIns="0" tIns="0" rIns="0" bIns="0" rtlCol="0" anchor="t"/>
          <a:lstStyle/>
          <a:p>
            <a:pPr algn="l" indent="0" marL="0">
              <a:lnSpc>
                <a:spcPts val="2450"/>
              </a:lnSpc>
              <a:buNone/>
            </a:pPr>
            <a:r>
              <a:rPr lang="en-US" sz="1500" dirty="0">
                <a:solidFill>
                  <a:srgbClr val="CFCBBF"/>
                </a:solidFill>
                <a:latin typeface="Raleway" pitchFamily="34" charset="0"/>
                <a:ea typeface="Raleway" pitchFamily="34" charset="-122"/>
                <a:cs typeface="Raleway" pitchFamily="34" charset="-120"/>
              </a:rPr>
              <a:t>Team Member</a:t>
            </a:r>
            <a:endParaRPr lang="en-US" sz="1500" dirty="0"/>
          </a:p>
        </p:txBody>
      </p:sp>
      <p:sp>
        <p:nvSpPr>
          <p:cNvPr id="7" name="Text 5"/>
          <p:cNvSpPr/>
          <p:nvPr/>
        </p:nvSpPr>
        <p:spPr>
          <a:xfrm>
            <a:off x="3047881" y="3123962"/>
            <a:ext cx="1605201" cy="312420"/>
          </a:xfrm>
          <a:prstGeom prst="rect">
            <a:avLst/>
          </a:prstGeom>
          <a:noFill/>
          <a:ln/>
        </p:spPr>
        <p:txBody>
          <a:bodyPr wrap="none" lIns="0" tIns="0" rIns="0" bIns="0" rtlCol="0" anchor="t"/>
          <a:lstStyle/>
          <a:p>
            <a:pPr algn="l" indent="0" marL="0">
              <a:lnSpc>
                <a:spcPts val="2450"/>
              </a:lnSpc>
              <a:buNone/>
            </a:pPr>
            <a:r>
              <a:rPr lang="en-US" sz="1500" dirty="0">
                <a:solidFill>
                  <a:srgbClr val="CFCBBF"/>
                </a:solidFill>
                <a:latin typeface="Raleway" pitchFamily="34" charset="0"/>
                <a:ea typeface="Raleway" pitchFamily="34" charset="-122"/>
                <a:cs typeface="Raleway" pitchFamily="34" charset="-120"/>
              </a:rPr>
              <a:t>Project Part</a:t>
            </a:r>
            <a:endParaRPr lang="en-US" sz="1500" dirty="0"/>
          </a:p>
        </p:txBody>
      </p:sp>
      <p:sp>
        <p:nvSpPr>
          <p:cNvPr id="8" name="Text 6"/>
          <p:cNvSpPr/>
          <p:nvPr/>
        </p:nvSpPr>
        <p:spPr>
          <a:xfrm>
            <a:off x="5148620" y="3123962"/>
            <a:ext cx="1609011" cy="312420"/>
          </a:xfrm>
          <a:prstGeom prst="rect">
            <a:avLst/>
          </a:prstGeom>
          <a:noFill/>
          <a:ln/>
        </p:spPr>
        <p:txBody>
          <a:bodyPr wrap="none" lIns="0" tIns="0" rIns="0" bIns="0" rtlCol="0" anchor="t"/>
          <a:lstStyle/>
          <a:p>
            <a:pPr algn="l" indent="0" marL="0">
              <a:lnSpc>
                <a:spcPts val="2450"/>
              </a:lnSpc>
              <a:buNone/>
            </a:pPr>
            <a:r>
              <a:rPr lang="en-US" sz="1500" dirty="0">
                <a:solidFill>
                  <a:srgbClr val="CFCBBF"/>
                </a:solidFill>
                <a:latin typeface="Raleway" pitchFamily="34" charset="0"/>
                <a:ea typeface="Raleway" pitchFamily="34" charset="-122"/>
                <a:cs typeface="Raleway" pitchFamily="34" charset="-120"/>
              </a:rPr>
              <a:t>Contribution(%)</a:t>
            </a:r>
            <a:endParaRPr lang="en-US" sz="1500" dirty="0"/>
          </a:p>
        </p:txBody>
      </p:sp>
      <p:sp>
        <p:nvSpPr>
          <p:cNvPr id="9" name="Shape 7"/>
          <p:cNvSpPr/>
          <p:nvPr/>
        </p:nvSpPr>
        <p:spPr>
          <a:xfrm>
            <a:off x="698540" y="3590330"/>
            <a:ext cx="6303050" cy="1245156"/>
          </a:xfrm>
          <a:prstGeom prst="rect">
            <a:avLst/>
          </a:prstGeom>
          <a:solidFill>
            <a:srgbClr val="000000">
              <a:alpha val="4000"/>
            </a:srgbClr>
          </a:solidFill>
          <a:ln/>
        </p:spPr>
      </p:sp>
      <p:sp>
        <p:nvSpPr>
          <p:cNvPr id="10" name="Text 8"/>
          <p:cNvSpPr/>
          <p:nvPr/>
        </p:nvSpPr>
        <p:spPr>
          <a:xfrm>
            <a:off x="943332" y="3744278"/>
            <a:ext cx="1609011" cy="312420"/>
          </a:xfrm>
          <a:prstGeom prst="rect">
            <a:avLst/>
          </a:prstGeom>
          <a:noFill/>
          <a:ln/>
        </p:spPr>
        <p:txBody>
          <a:bodyPr wrap="none" lIns="0" tIns="0" rIns="0" bIns="0" rtlCol="0" anchor="t"/>
          <a:lstStyle/>
          <a:p>
            <a:pPr algn="l" indent="0" marL="0">
              <a:lnSpc>
                <a:spcPts val="2450"/>
              </a:lnSpc>
              <a:buNone/>
            </a:pPr>
            <a:r>
              <a:rPr lang="en-US" sz="1500" dirty="0">
                <a:solidFill>
                  <a:srgbClr val="CFCBBF"/>
                </a:solidFill>
                <a:latin typeface="Raleway" pitchFamily="34" charset="0"/>
                <a:ea typeface="Raleway" pitchFamily="34" charset="-122"/>
                <a:cs typeface="Raleway" pitchFamily="34" charset="-120"/>
              </a:rPr>
              <a:t>nadavala</a:t>
            </a:r>
            <a:endParaRPr lang="en-US" sz="1500" dirty="0"/>
          </a:p>
        </p:txBody>
      </p:sp>
      <p:sp>
        <p:nvSpPr>
          <p:cNvPr id="11" name="Text 9"/>
          <p:cNvSpPr/>
          <p:nvPr/>
        </p:nvSpPr>
        <p:spPr>
          <a:xfrm>
            <a:off x="3047881" y="3744278"/>
            <a:ext cx="1605201" cy="937260"/>
          </a:xfrm>
          <a:prstGeom prst="rect">
            <a:avLst/>
          </a:prstGeom>
          <a:noFill/>
          <a:ln/>
        </p:spPr>
        <p:txBody>
          <a:bodyPr wrap="square" lIns="0" tIns="0" rIns="0" bIns="0" rtlCol="0" anchor="t"/>
          <a:lstStyle/>
          <a:p>
            <a:pPr algn="l" indent="0" marL="0">
              <a:lnSpc>
                <a:spcPts val="2450"/>
              </a:lnSpc>
              <a:buNone/>
            </a:pPr>
            <a:r>
              <a:rPr lang="en-US" sz="1500" dirty="0">
                <a:solidFill>
                  <a:srgbClr val="CFCBBF"/>
                </a:solidFill>
                <a:latin typeface="Raleway" pitchFamily="34" charset="0"/>
                <a:ea typeface="Raleway" pitchFamily="34" charset="-122"/>
                <a:cs typeface="Raleway" pitchFamily="34" charset="-120"/>
              </a:rPr>
              <a:t>Speech emotion recognition pipeline</a:t>
            </a:r>
            <a:endParaRPr lang="en-US" sz="1500" dirty="0"/>
          </a:p>
        </p:txBody>
      </p:sp>
      <p:sp>
        <p:nvSpPr>
          <p:cNvPr id="12" name="Text 10"/>
          <p:cNvSpPr/>
          <p:nvPr/>
        </p:nvSpPr>
        <p:spPr>
          <a:xfrm>
            <a:off x="5148620" y="3744278"/>
            <a:ext cx="1609011" cy="312420"/>
          </a:xfrm>
          <a:prstGeom prst="rect">
            <a:avLst/>
          </a:prstGeom>
          <a:noFill/>
          <a:ln/>
        </p:spPr>
        <p:txBody>
          <a:bodyPr wrap="none" lIns="0" tIns="0" rIns="0" bIns="0" rtlCol="0" anchor="t"/>
          <a:lstStyle/>
          <a:p>
            <a:pPr algn="l" indent="0" marL="0">
              <a:lnSpc>
                <a:spcPts val="2450"/>
              </a:lnSpc>
              <a:buNone/>
            </a:pPr>
            <a:r>
              <a:rPr lang="en-US" sz="1500" dirty="0">
                <a:solidFill>
                  <a:srgbClr val="CFCBBF"/>
                </a:solidFill>
                <a:latin typeface="Raleway" pitchFamily="34" charset="0"/>
                <a:ea typeface="Raleway" pitchFamily="34" charset="-122"/>
                <a:cs typeface="Raleway" pitchFamily="34" charset="-120"/>
              </a:rPr>
              <a:t>33.33%</a:t>
            </a:r>
            <a:endParaRPr lang="en-US" sz="1500" dirty="0"/>
          </a:p>
        </p:txBody>
      </p:sp>
      <p:sp>
        <p:nvSpPr>
          <p:cNvPr id="13" name="Shape 11"/>
          <p:cNvSpPr/>
          <p:nvPr/>
        </p:nvSpPr>
        <p:spPr>
          <a:xfrm>
            <a:off x="698540" y="4835485"/>
            <a:ext cx="6303050" cy="1245156"/>
          </a:xfrm>
          <a:prstGeom prst="rect">
            <a:avLst/>
          </a:prstGeom>
          <a:solidFill>
            <a:srgbClr val="FFFFFF">
              <a:alpha val="4000"/>
            </a:srgbClr>
          </a:solidFill>
          <a:ln/>
        </p:spPr>
      </p:sp>
      <p:sp>
        <p:nvSpPr>
          <p:cNvPr id="14" name="Text 12"/>
          <p:cNvSpPr/>
          <p:nvPr/>
        </p:nvSpPr>
        <p:spPr>
          <a:xfrm>
            <a:off x="943332" y="4989433"/>
            <a:ext cx="1609011" cy="312420"/>
          </a:xfrm>
          <a:prstGeom prst="rect">
            <a:avLst/>
          </a:prstGeom>
          <a:noFill/>
          <a:ln/>
        </p:spPr>
        <p:txBody>
          <a:bodyPr wrap="none" lIns="0" tIns="0" rIns="0" bIns="0" rtlCol="0" anchor="t"/>
          <a:lstStyle/>
          <a:p>
            <a:pPr algn="l" indent="0" marL="0">
              <a:lnSpc>
                <a:spcPts val="2450"/>
              </a:lnSpc>
              <a:buNone/>
            </a:pPr>
            <a:r>
              <a:rPr lang="en-US" sz="1500" dirty="0">
                <a:solidFill>
                  <a:srgbClr val="CFCBBF"/>
                </a:solidFill>
                <a:latin typeface="Raleway" pitchFamily="34" charset="0"/>
                <a:ea typeface="Raleway" pitchFamily="34" charset="-122"/>
                <a:cs typeface="Raleway" pitchFamily="34" charset="-120"/>
              </a:rPr>
              <a:t>rdargula</a:t>
            </a:r>
            <a:endParaRPr lang="en-US" sz="1500" dirty="0"/>
          </a:p>
        </p:txBody>
      </p:sp>
      <p:sp>
        <p:nvSpPr>
          <p:cNvPr id="15" name="Text 13"/>
          <p:cNvSpPr/>
          <p:nvPr/>
        </p:nvSpPr>
        <p:spPr>
          <a:xfrm>
            <a:off x="3047881" y="4989433"/>
            <a:ext cx="1605201" cy="937260"/>
          </a:xfrm>
          <a:prstGeom prst="rect">
            <a:avLst/>
          </a:prstGeom>
          <a:noFill/>
          <a:ln/>
        </p:spPr>
        <p:txBody>
          <a:bodyPr wrap="square" lIns="0" tIns="0" rIns="0" bIns="0" rtlCol="0" anchor="t"/>
          <a:lstStyle/>
          <a:p>
            <a:pPr algn="l" indent="0" marL="0">
              <a:lnSpc>
                <a:spcPts val="2450"/>
              </a:lnSpc>
              <a:buNone/>
            </a:pPr>
            <a:r>
              <a:rPr lang="en-US" sz="1500" dirty="0">
                <a:solidFill>
                  <a:srgbClr val="CFCBBF"/>
                </a:solidFill>
                <a:latin typeface="Raleway" pitchFamily="34" charset="0"/>
                <a:ea typeface="Raleway" pitchFamily="34" charset="-122"/>
                <a:cs typeface="Raleway" pitchFamily="34" charset="-120"/>
              </a:rPr>
              <a:t>Facial expression recognition models</a:t>
            </a:r>
            <a:endParaRPr lang="en-US" sz="1500" dirty="0"/>
          </a:p>
        </p:txBody>
      </p:sp>
      <p:sp>
        <p:nvSpPr>
          <p:cNvPr id="16" name="Text 14"/>
          <p:cNvSpPr/>
          <p:nvPr/>
        </p:nvSpPr>
        <p:spPr>
          <a:xfrm>
            <a:off x="5148620" y="4989433"/>
            <a:ext cx="1609011" cy="312420"/>
          </a:xfrm>
          <a:prstGeom prst="rect">
            <a:avLst/>
          </a:prstGeom>
          <a:noFill/>
          <a:ln/>
        </p:spPr>
        <p:txBody>
          <a:bodyPr wrap="none" lIns="0" tIns="0" rIns="0" bIns="0" rtlCol="0" anchor="t"/>
          <a:lstStyle/>
          <a:p>
            <a:pPr algn="l" indent="0" marL="0">
              <a:lnSpc>
                <a:spcPts val="2450"/>
              </a:lnSpc>
              <a:buNone/>
            </a:pPr>
            <a:r>
              <a:rPr lang="en-US" sz="1500" dirty="0">
                <a:solidFill>
                  <a:srgbClr val="CFCBBF"/>
                </a:solidFill>
                <a:latin typeface="Raleway" pitchFamily="34" charset="0"/>
                <a:ea typeface="Raleway" pitchFamily="34" charset="-122"/>
                <a:cs typeface="Raleway" pitchFamily="34" charset="-120"/>
              </a:rPr>
              <a:t>33.33%</a:t>
            </a:r>
            <a:endParaRPr lang="en-US" sz="1500" dirty="0"/>
          </a:p>
        </p:txBody>
      </p:sp>
      <p:sp>
        <p:nvSpPr>
          <p:cNvPr id="17" name="Shape 15"/>
          <p:cNvSpPr/>
          <p:nvPr/>
        </p:nvSpPr>
        <p:spPr>
          <a:xfrm>
            <a:off x="698540" y="6080641"/>
            <a:ext cx="6303050" cy="932736"/>
          </a:xfrm>
          <a:prstGeom prst="rect">
            <a:avLst/>
          </a:prstGeom>
          <a:solidFill>
            <a:srgbClr val="000000">
              <a:alpha val="4000"/>
            </a:srgbClr>
          </a:solidFill>
          <a:ln/>
        </p:spPr>
      </p:sp>
      <p:sp>
        <p:nvSpPr>
          <p:cNvPr id="18" name="Text 16"/>
          <p:cNvSpPr/>
          <p:nvPr/>
        </p:nvSpPr>
        <p:spPr>
          <a:xfrm>
            <a:off x="943332" y="6234589"/>
            <a:ext cx="1609011" cy="312420"/>
          </a:xfrm>
          <a:prstGeom prst="rect">
            <a:avLst/>
          </a:prstGeom>
          <a:noFill/>
          <a:ln/>
        </p:spPr>
        <p:txBody>
          <a:bodyPr wrap="none" lIns="0" tIns="0" rIns="0" bIns="0" rtlCol="0" anchor="t"/>
          <a:lstStyle/>
          <a:p>
            <a:pPr algn="l" indent="0" marL="0">
              <a:lnSpc>
                <a:spcPts val="2450"/>
              </a:lnSpc>
              <a:buNone/>
            </a:pPr>
            <a:r>
              <a:rPr lang="en-US" sz="1500" dirty="0">
                <a:solidFill>
                  <a:srgbClr val="CFCBBF"/>
                </a:solidFill>
                <a:latin typeface="Raleway" pitchFamily="34" charset="0"/>
                <a:ea typeface="Raleway" pitchFamily="34" charset="-122"/>
                <a:cs typeface="Raleway" pitchFamily="34" charset="-120"/>
              </a:rPr>
              <a:t>sumanthy</a:t>
            </a:r>
            <a:endParaRPr lang="en-US" sz="1500" dirty="0"/>
          </a:p>
        </p:txBody>
      </p:sp>
      <p:sp>
        <p:nvSpPr>
          <p:cNvPr id="19" name="Text 17"/>
          <p:cNvSpPr/>
          <p:nvPr/>
        </p:nvSpPr>
        <p:spPr>
          <a:xfrm>
            <a:off x="3047881" y="6234589"/>
            <a:ext cx="1605201" cy="624840"/>
          </a:xfrm>
          <a:prstGeom prst="rect">
            <a:avLst/>
          </a:prstGeom>
          <a:noFill/>
          <a:ln/>
        </p:spPr>
        <p:txBody>
          <a:bodyPr wrap="square" lIns="0" tIns="0" rIns="0" bIns="0" rtlCol="0" anchor="t"/>
          <a:lstStyle/>
          <a:p>
            <a:pPr algn="l" indent="0" marL="0">
              <a:lnSpc>
                <a:spcPts val="2450"/>
              </a:lnSpc>
              <a:buNone/>
            </a:pPr>
            <a:r>
              <a:rPr lang="en-US" sz="1500" dirty="0">
                <a:solidFill>
                  <a:srgbClr val="CFCBBF"/>
                </a:solidFill>
                <a:latin typeface="Raleway" pitchFamily="34" charset="0"/>
                <a:ea typeface="Raleway" pitchFamily="34" charset="-122"/>
                <a:cs typeface="Raleway" pitchFamily="34" charset="-120"/>
              </a:rPr>
              <a:t>Model integration and reporting</a:t>
            </a:r>
            <a:endParaRPr lang="en-US" sz="1500" dirty="0"/>
          </a:p>
        </p:txBody>
      </p:sp>
      <p:sp>
        <p:nvSpPr>
          <p:cNvPr id="20" name="Text 18"/>
          <p:cNvSpPr/>
          <p:nvPr/>
        </p:nvSpPr>
        <p:spPr>
          <a:xfrm>
            <a:off x="5148620" y="6234589"/>
            <a:ext cx="1609011" cy="312420"/>
          </a:xfrm>
          <a:prstGeom prst="rect">
            <a:avLst/>
          </a:prstGeom>
          <a:noFill/>
          <a:ln/>
        </p:spPr>
        <p:txBody>
          <a:bodyPr wrap="none" lIns="0" tIns="0" rIns="0" bIns="0" rtlCol="0" anchor="t"/>
          <a:lstStyle/>
          <a:p>
            <a:pPr algn="l" indent="0" marL="0">
              <a:lnSpc>
                <a:spcPts val="2450"/>
              </a:lnSpc>
              <a:buNone/>
            </a:pPr>
            <a:r>
              <a:rPr lang="en-US" sz="1500" dirty="0">
                <a:solidFill>
                  <a:srgbClr val="CFCBBF"/>
                </a:solidFill>
                <a:latin typeface="Raleway" pitchFamily="34" charset="0"/>
                <a:ea typeface="Raleway" pitchFamily="34" charset="-122"/>
                <a:cs typeface="Raleway" pitchFamily="34" charset="-120"/>
              </a:rPr>
              <a:t>33.33%</a:t>
            </a:r>
            <a:endParaRPr lang="en-US" sz="1500" dirty="0"/>
          </a:p>
        </p:txBody>
      </p:sp>
      <p:sp>
        <p:nvSpPr>
          <p:cNvPr id="21" name="Text 19"/>
          <p:cNvSpPr/>
          <p:nvPr/>
        </p:nvSpPr>
        <p:spPr>
          <a:xfrm>
            <a:off x="7620476" y="2298978"/>
            <a:ext cx="3050738" cy="381238"/>
          </a:xfrm>
          <a:prstGeom prst="rect">
            <a:avLst/>
          </a:prstGeom>
          <a:noFill/>
          <a:ln/>
        </p:spPr>
        <p:txBody>
          <a:bodyPr wrap="none" lIns="0" tIns="0" rIns="0" bIns="0" rtlCol="0" anchor="t"/>
          <a:lstStyle/>
          <a:p>
            <a:pPr algn="l" indent="0" marL="0">
              <a:lnSpc>
                <a:spcPts val="3000"/>
              </a:lnSpc>
              <a:buNone/>
            </a:pPr>
            <a:r>
              <a:rPr lang="en-US" sz="2400" dirty="0">
                <a:solidFill>
                  <a:srgbClr val="F2E782"/>
                </a:solidFill>
                <a:latin typeface="Prata" pitchFamily="34" charset="0"/>
                <a:ea typeface="Prata" pitchFamily="34" charset="-122"/>
                <a:cs typeface="Prata" pitchFamily="34" charset="-120"/>
              </a:rPr>
              <a:t>Key References</a:t>
            </a:r>
            <a:endParaRPr lang="en-US" sz="2400" dirty="0"/>
          </a:p>
        </p:txBody>
      </p:sp>
      <p:sp>
        <p:nvSpPr>
          <p:cNvPr id="22" name="Text 20"/>
          <p:cNvSpPr/>
          <p:nvPr/>
        </p:nvSpPr>
        <p:spPr>
          <a:xfrm>
            <a:off x="7620476" y="2924175"/>
            <a:ext cx="6334244" cy="781050"/>
          </a:xfrm>
          <a:prstGeom prst="rect">
            <a:avLst/>
          </a:prstGeom>
          <a:noFill/>
          <a:ln/>
        </p:spPr>
        <p:txBody>
          <a:bodyPr wrap="square" lIns="0" tIns="0" rIns="0" bIns="0" rtlCol="0" anchor="t"/>
          <a:lstStyle/>
          <a:p>
            <a:pPr algn="l" marL="342900" indent="-342900">
              <a:lnSpc>
                <a:spcPts val="3050"/>
              </a:lnSpc>
              <a:buSzPct val="100000"/>
              <a:buChar char="•"/>
            </a:pPr>
            <a:r>
              <a:rPr lang="en-US" sz="1900" dirty="0">
                <a:solidFill>
                  <a:srgbClr val="CFCBBF"/>
                </a:solidFill>
                <a:latin typeface="Raleway" pitchFamily="34" charset="0"/>
                <a:ea typeface="Raleway" pitchFamily="34" charset="-122"/>
                <a:cs typeface="Raleway" pitchFamily="34" charset="-120"/>
              </a:rPr>
              <a:t>CREMA-D, RAVDESS, TESS, and SAVEE datasets from Kaggle</a:t>
            </a:r>
            <a:endParaRPr lang="en-US" sz="1900" dirty="0"/>
          </a:p>
        </p:txBody>
      </p:sp>
      <p:sp>
        <p:nvSpPr>
          <p:cNvPr id="23" name="Text 21"/>
          <p:cNvSpPr/>
          <p:nvPr/>
        </p:nvSpPr>
        <p:spPr>
          <a:xfrm>
            <a:off x="7620476" y="3790593"/>
            <a:ext cx="6334244" cy="390525"/>
          </a:xfrm>
          <a:prstGeom prst="rect">
            <a:avLst/>
          </a:prstGeom>
          <a:noFill/>
          <a:ln/>
        </p:spPr>
        <p:txBody>
          <a:bodyPr wrap="none" lIns="0" tIns="0" rIns="0" bIns="0" rtlCol="0" anchor="t"/>
          <a:lstStyle/>
          <a:p>
            <a:pPr algn="l" marL="342900" indent="-342900">
              <a:lnSpc>
                <a:spcPts val="3050"/>
              </a:lnSpc>
              <a:buSzPct val="100000"/>
              <a:buChar char="•"/>
            </a:pPr>
            <a:r>
              <a:rPr lang="en-US" sz="1900" dirty="0">
                <a:solidFill>
                  <a:srgbClr val="CFCBBF"/>
                </a:solidFill>
                <a:latin typeface="Raleway" pitchFamily="34" charset="0"/>
                <a:ea typeface="Raleway" pitchFamily="34" charset="-122"/>
                <a:cs typeface="Raleway" pitchFamily="34" charset="-120"/>
              </a:rPr>
              <a:t>FER2013 Facial Emotion Recognition Dataset</a:t>
            </a:r>
            <a:endParaRPr lang="en-US" sz="1900" dirty="0"/>
          </a:p>
        </p:txBody>
      </p:sp>
      <p:sp>
        <p:nvSpPr>
          <p:cNvPr id="24" name="Text 22"/>
          <p:cNvSpPr/>
          <p:nvPr/>
        </p:nvSpPr>
        <p:spPr>
          <a:xfrm>
            <a:off x="7620476" y="4266486"/>
            <a:ext cx="6334244" cy="390525"/>
          </a:xfrm>
          <a:prstGeom prst="rect">
            <a:avLst/>
          </a:prstGeom>
          <a:noFill/>
          <a:ln/>
        </p:spPr>
        <p:txBody>
          <a:bodyPr wrap="none" lIns="0" tIns="0" rIns="0" bIns="0" rtlCol="0" anchor="t"/>
          <a:lstStyle/>
          <a:p>
            <a:pPr algn="l" marL="342900" indent="-342900">
              <a:lnSpc>
                <a:spcPts val="3050"/>
              </a:lnSpc>
              <a:buSzPct val="100000"/>
              <a:buChar char="•"/>
            </a:pPr>
            <a:r>
              <a:rPr lang="en-US" sz="1900" dirty="0">
                <a:solidFill>
                  <a:srgbClr val="CFCBBF"/>
                </a:solidFill>
                <a:latin typeface="Raleway" pitchFamily="34" charset="0"/>
                <a:ea typeface="Raleway" pitchFamily="34" charset="-122"/>
                <a:cs typeface="Raleway" pitchFamily="34" charset="-120"/>
              </a:rPr>
              <a:t>TensorFlow Documentation</a:t>
            </a:r>
            <a:endParaRPr lang="en-US" sz="1900" dirty="0"/>
          </a:p>
        </p:txBody>
      </p:sp>
      <p:sp>
        <p:nvSpPr>
          <p:cNvPr id="25" name="Text 23"/>
          <p:cNvSpPr/>
          <p:nvPr/>
        </p:nvSpPr>
        <p:spPr>
          <a:xfrm>
            <a:off x="7620476" y="4742378"/>
            <a:ext cx="6334244" cy="390525"/>
          </a:xfrm>
          <a:prstGeom prst="rect">
            <a:avLst/>
          </a:prstGeom>
          <a:noFill/>
          <a:ln/>
        </p:spPr>
        <p:txBody>
          <a:bodyPr wrap="none" lIns="0" tIns="0" rIns="0" bIns="0" rtlCol="0" anchor="t"/>
          <a:lstStyle/>
          <a:p>
            <a:pPr algn="l" marL="342900" indent="-342900">
              <a:lnSpc>
                <a:spcPts val="3050"/>
              </a:lnSpc>
              <a:buSzPct val="100000"/>
              <a:buChar char="•"/>
            </a:pPr>
            <a:r>
              <a:rPr lang="en-US" sz="1900" dirty="0">
                <a:solidFill>
                  <a:srgbClr val="CFCBBF"/>
                </a:solidFill>
                <a:latin typeface="Raleway" pitchFamily="34" charset="0"/>
                <a:ea typeface="Raleway" pitchFamily="34" charset="-122"/>
                <a:cs typeface="Raleway" pitchFamily="34" charset="-120"/>
              </a:rPr>
              <a:t>Librosa Audio Processing Library</a:t>
            </a:r>
            <a:endParaRPr lang="en-US" sz="1900" dirty="0"/>
          </a:p>
        </p:txBody>
      </p:sp>
      <p:sp>
        <p:nvSpPr>
          <p:cNvPr id="26" name="Text 24"/>
          <p:cNvSpPr/>
          <p:nvPr/>
        </p:nvSpPr>
        <p:spPr>
          <a:xfrm>
            <a:off x="7620476" y="5218271"/>
            <a:ext cx="6334244" cy="781050"/>
          </a:xfrm>
          <a:prstGeom prst="rect">
            <a:avLst/>
          </a:prstGeom>
          <a:noFill/>
          <a:ln/>
        </p:spPr>
        <p:txBody>
          <a:bodyPr wrap="square" lIns="0" tIns="0" rIns="0" bIns="0" rtlCol="0" anchor="t"/>
          <a:lstStyle/>
          <a:p>
            <a:pPr algn="l" marL="342900" indent="-342900">
              <a:lnSpc>
                <a:spcPts val="3050"/>
              </a:lnSpc>
              <a:buSzPct val="100000"/>
              <a:buChar char="•"/>
            </a:pPr>
            <a:r>
              <a:rPr lang="en-US" sz="1900" dirty="0">
                <a:solidFill>
                  <a:srgbClr val="CFCBBF"/>
                </a:solidFill>
                <a:latin typeface="Raleway" pitchFamily="34" charset="0"/>
                <a:ea typeface="Raleway" pitchFamily="34" charset="-122"/>
                <a:cs typeface="Raleway" pitchFamily="34" charset="-120"/>
              </a:rPr>
              <a:t>GitHub repositories for multimodal emotion recognition</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095024"/>
          </a:xfrm>
          <a:prstGeom prst="rect">
            <a:avLst/>
          </a:prstGeom>
        </p:spPr>
      </p:pic>
      <p:pic>
        <p:nvPicPr>
          <p:cNvPr id="3" name="Image 1" descr="preencoded.png">    </p:cNvPr>
          <p:cNvPicPr>
            <a:picLocks noChangeAspect="1"/>
          </p:cNvPicPr>
          <p:nvPr/>
        </p:nvPicPr>
        <p:blipFill>
          <a:blip r:embed="rId2"/>
          <a:stretch>
            <a:fillRect/>
          </a:stretch>
        </p:blipFill>
        <p:spPr>
          <a:xfrm>
            <a:off x="4788337" y="209431"/>
            <a:ext cx="5053727" cy="1676162"/>
          </a:xfrm>
          <a:prstGeom prst="rect">
            <a:avLst/>
          </a:prstGeom>
        </p:spPr>
      </p:pic>
      <p:sp>
        <p:nvSpPr>
          <p:cNvPr id="4" name="Text 0"/>
          <p:cNvSpPr/>
          <p:nvPr/>
        </p:nvSpPr>
        <p:spPr>
          <a:xfrm>
            <a:off x="469225" y="2683669"/>
            <a:ext cx="4190167" cy="523637"/>
          </a:xfrm>
          <a:prstGeom prst="rect">
            <a:avLst/>
          </a:prstGeom>
          <a:noFill/>
          <a:ln/>
        </p:spPr>
        <p:txBody>
          <a:bodyPr wrap="none" lIns="0" tIns="0" rIns="0" bIns="0" rtlCol="0" anchor="t"/>
          <a:lstStyle/>
          <a:p>
            <a:pPr algn="l" indent="0" marL="0">
              <a:lnSpc>
                <a:spcPts val="4100"/>
              </a:lnSpc>
              <a:buNone/>
            </a:pPr>
            <a:r>
              <a:rPr lang="en-US" sz="3250" dirty="0">
                <a:solidFill>
                  <a:srgbClr val="F2E782"/>
                </a:solidFill>
                <a:latin typeface="Prata" pitchFamily="34" charset="0"/>
                <a:ea typeface="Prata" pitchFamily="34" charset="-122"/>
                <a:cs typeface="Prata" pitchFamily="34" charset="-120"/>
              </a:rPr>
              <a:t>Datasets Used</a:t>
            </a:r>
            <a:endParaRPr lang="en-US" sz="3250" dirty="0"/>
          </a:p>
        </p:txBody>
      </p:sp>
      <p:sp>
        <p:nvSpPr>
          <p:cNvPr id="5" name="Shape 1"/>
          <p:cNvSpPr/>
          <p:nvPr/>
        </p:nvSpPr>
        <p:spPr>
          <a:xfrm>
            <a:off x="469225" y="3458647"/>
            <a:ext cx="13691949" cy="3457575"/>
          </a:xfrm>
          <a:prstGeom prst="roundRect">
            <a:avLst>
              <a:gd name="adj" fmla="val 727"/>
            </a:avLst>
          </a:prstGeom>
          <a:noFill/>
          <a:ln w="7620">
            <a:solidFill>
              <a:srgbClr val="FFFFFF">
                <a:alpha val="24000"/>
              </a:srgbClr>
            </a:solidFill>
            <a:prstDash val="solid"/>
          </a:ln>
        </p:spPr>
      </p:sp>
      <p:sp>
        <p:nvSpPr>
          <p:cNvPr id="6" name="Shape 2"/>
          <p:cNvSpPr/>
          <p:nvPr/>
        </p:nvSpPr>
        <p:spPr>
          <a:xfrm>
            <a:off x="476845" y="3466267"/>
            <a:ext cx="13675281" cy="484346"/>
          </a:xfrm>
          <a:prstGeom prst="rect">
            <a:avLst/>
          </a:prstGeom>
          <a:solidFill>
            <a:srgbClr val="FFFFFF">
              <a:alpha val="4000"/>
            </a:srgbClr>
          </a:solidFill>
          <a:ln/>
        </p:spPr>
      </p:sp>
      <p:sp>
        <p:nvSpPr>
          <p:cNvPr id="7" name="Text 3"/>
          <p:cNvSpPr/>
          <p:nvPr/>
        </p:nvSpPr>
        <p:spPr>
          <a:xfrm>
            <a:off x="645795" y="3574375"/>
            <a:ext cx="4219099" cy="268129"/>
          </a:xfrm>
          <a:prstGeom prst="rect">
            <a:avLst/>
          </a:prstGeom>
          <a:noFill/>
          <a:ln/>
        </p:spPr>
        <p:txBody>
          <a:bodyPr wrap="none" lIns="0" tIns="0" rIns="0" bIns="0" rtlCol="0" anchor="t"/>
          <a:lstStyle/>
          <a:p>
            <a:pPr algn="l" indent="0" marL="0">
              <a:lnSpc>
                <a:spcPts val="2100"/>
              </a:lnSpc>
              <a:buNone/>
            </a:pPr>
            <a:r>
              <a:rPr lang="en-US" sz="1300" dirty="0">
                <a:solidFill>
                  <a:srgbClr val="CFCBBF"/>
                </a:solidFill>
                <a:latin typeface="Raleway" pitchFamily="34" charset="0"/>
                <a:ea typeface="Raleway" pitchFamily="34" charset="-122"/>
                <a:cs typeface="Raleway" pitchFamily="34" charset="-120"/>
              </a:rPr>
              <a:t>Dataset</a:t>
            </a:r>
            <a:endParaRPr lang="en-US" sz="1300" dirty="0"/>
          </a:p>
        </p:txBody>
      </p:sp>
      <p:sp>
        <p:nvSpPr>
          <p:cNvPr id="8" name="Text 4"/>
          <p:cNvSpPr/>
          <p:nvPr/>
        </p:nvSpPr>
        <p:spPr>
          <a:xfrm>
            <a:off x="5207556" y="3574375"/>
            <a:ext cx="4215289" cy="268129"/>
          </a:xfrm>
          <a:prstGeom prst="rect">
            <a:avLst/>
          </a:prstGeom>
          <a:noFill/>
          <a:ln/>
        </p:spPr>
        <p:txBody>
          <a:bodyPr wrap="none" lIns="0" tIns="0" rIns="0" bIns="0" rtlCol="0" anchor="t"/>
          <a:lstStyle/>
          <a:p>
            <a:pPr algn="l" indent="0" marL="0">
              <a:lnSpc>
                <a:spcPts val="2100"/>
              </a:lnSpc>
              <a:buNone/>
            </a:pPr>
            <a:r>
              <a:rPr lang="en-US" sz="1300" dirty="0">
                <a:solidFill>
                  <a:srgbClr val="CFCBBF"/>
                </a:solidFill>
                <a:latin typeface="Raleway" pitchFamily="34" charset="0"/>
                <a:ea typeface="Raleway" pitchFamily="34" charset="-122"/>
                <a:cs typeface="Raleway" pitchFamily="34" charset="-120"/>
              </a:rPr>
              <a:t>Description</a:t>
            </a:r>
            <a:endParaRPr lang="en-US" sz="1300" dirty="0"/>
          </a:p>
        </p:txBody>
      </p:sp>
      <p:sp>
        <p:nvSpPr>
          <p:cNvPr id="9" name="Text 5"/>
          <p:cNvSpPr/>
          <p:nvPr/>
        </p:nvSpPr>
        <p:spPr>
          <a:xfrm>
            <a:off x="9765506" y="3574375"/>
            <a:ext cx="4219099" cy="268129"/>
          </a:xfrm>
          <a:prstGeom prst="rect">
            <a:avLst/>
          </a:prstGeom>
          <a:noFill/>
          <a:ln/>
        </p:spPr>
        <p:txBody>
          <a:bodyPr wrap="none" lIns="0" tIns="0" rIns="0" bIns="0" rtlCol="0" anchor="t"/>
          <a:lstStyle/>
          <a:p>
            <a:pPr algn="l" indent="0" marL="0">
              <a:lnSpc>
                <a:spcPts val="2100"/>
              </a:lnSpc>
              <a:buNone/>
            </a:pPr>
            <a:r>
              <a:rPr lang="en-US" sz="1300" dirty="0">
                <a:solidFill>
                  <a:srgbClr val="CFCBBF"/>
                </a:solidFill>
                <a:latin typeface="Raleway" pitchFamily="34" charset="0"/>
                <a:ea typeface="Raleway" pitchFamily="34" charset="-122"/>
                <a:cs typeface="Raleway" pitchFamily="34" charset="-120"/>
              </a:rPr>
              <a:t>Usability</a:t>
            </a:r>
            <a:endParaRPr lang="en-US" sz="1300" dirty="0"/>
          </a:p>
        </p:txBody>
      </p:sp>
      <p:sp>
        <p:nvSpPr>
          <p:cNvPr id="10" name="Shape 6"/>
          <p:cNvSpPr/>
          <p:nvPr/>
        </p:nvSpPr>
        <p:spPr>
          <a:xfrm>
            <a:off x="476845" y="3950613"/>
            <a:ext cx="13675281" cy="752475"/>
          </a:xfrm>
          <a:prstGeom prst="rect">
            <a:avLst/>
          </a:prstGeom>
          <a:solidFill>
            <a:srgbClr val="000000">
              <a:alpha val="4000"/>
            </a:srgbClr>
          </a:solidFill>
          <a:ln/>
        </p:spPr>
      </p:sp>
      <p:sp>
        <p:nvSpPr>
          <p:cNvPr id="11" name="Text 7"/>
          <p:cNvSpPr/>
          <p:nvPr/>
        </p:nvSpPr>
        <p:spPr>
          <a:xfrm>
            <a:off x="645795" y="4058722"/>
            <a:ext cx="4219099" cy="268129"/>
          </a:xfrm>
          <a:prstGeom prst="rect">
            <a:avLst/>
          </a:prstGeom>
          <a:noFill/>
          <a:ln/>
        </p:spPr>
        <p:txBody>
          <a:bodyPr wrap="none" lIns="0" tIns="0" rIns="0" bIns="0" rtlCol="0" anchor="t"/>
          <a:lstStyle/>
          <a:p>
            <a:pPr algn="l" indent="0" marL="0">
              <a:lnSpc>
                <a:spcPts val="2100"/>
              </a:lnSpc>
              <a:buNone/>
            </a:pPr>
            <a:r>
              <a:rPr lang="en-US" sz="1300" dirty="0">
                <a:solidFill>
                  <a:srgbClr val="CFCBBF"/>
                </a:solidFill>
                <a:latin typeface="Raleway" pitchFamily="34" charset="0"/>
                <a:ea typeface="Raleway" pitchFamily="34" charset="-122"/>
                <a:cs typeface="Raleway" pitchFamily="34" charset="-120"/>
              </a:rPr>
              <a:t>CREMA-D</a:t>
            </a:r>
            <a:endParaRPr lang="en-US" sz="1300" dirty="0"/>
          </a:p>
        </p:txBody>
      </p:sp>
      <p:sp>
        <p:nvSpPr>
          <p:cNvPr id="12" name="Text 8"/>
          <p:cNvSpPr/>
          <p:nvPr/>
        </p:nvSpPr>
        <p:spPr>
          <a:xfrm>
            <a:off x="5207556" y="4058722"/>
            <a:ext cx="4215289" cy="536258"/>
          </a:xfrm>
          <a:prstGeom prst="rect">
            <a:avLst/>
          </a:prstGeom>
          <a:noFill/>
          <a:ln/>
        </p:spPr>
        <p:txBody>
          <a:bodyPr wrap="square" lIns="0" tIns="0" rIns="0" bIns="0" rtlCol="0" anchor="t"/>
          <a:lstStyle/>
          <a:p>
            <a:pPr algn="l" indent="0" marL="0">
              <a:lnSpc>
                <a:spcPts val="2100"/>
              </a:lnSpc>
              <a:buNone/>
            </a:pPr>
            <a:r>
              <a:rPr lang="en-US" sz="1300" dirty="0">
                <a:solidFill>
                  <a:srgbClr val="CFCBBF"/>
                </a:solidFill>
                <a:latin typeface="Raleway" pitchFamily="34" charset="0"/>
                <a:ea typeface="Raleway" pitchFamily="34" charset="-122"/>
                <a:cs typeface="Raleway" pitchFamily="34" charset="-120"/>
              </a:rPr>
              <a:t>7,442 clips from 91 actors, various ethnicities and emotions</a:t>
            </a:r>
            <a:endParaRPr lang="en-US" sz="1300" dirty="0"/>
          </a:p>
        </p:txBody>
      </p:sp>
      <p:sp>
        <p:nvSpPr>
          <p:cNvPr id="13" name="Text 9"/>
          <p:cNvSpPr/>
          <p:nvPr/>
        </p:nvSpPr>
        <p:spPr>
          <a:xfrm>
            <a:off x="9765506" y="4058722"/>
            <a:ext cx="4219099" cy="268129"/>
          </a:xfrm>
          <a:prstGeom prst="rect">
            <a:avLst/>
          </a:prstGeom>
          <a:noFill/>
          <a:ln/>
        </p:spPr>
        <p:txBody>
          <a:bodyPr wrap="none" lIns="0" tIns="0" rIns="0" bIns="0" rtlCol="0" anchor="t"/>
          <a:lstStyle/>
          <a:p>
            <a:pPr algn="l" indent="0" marL="0">
              <a:lnSpc>
                <a:spcPts val="2100"/>
              </a:lnSpc>
              <a:buNone/>
            </a:pPr>
            <a:r>
              <a:rPr lang="en-US" sz="1300" dirty="0">
                <a:solidFill>
                  <a:srgbClr val="CFCBBF"/>
                </a:solidFill>
                <a:latin typeface="Raleway" pitchFamily="34" charset="0"/>
                <a:ea typeface="Raleway" pitchFamily="34" charset="-122"/>
                <a:cs typeface="Raleway" pitchFamily="34" charset="-120"/>
              </a:rPr>
              <a:t>8.75</a:t>
            </a:r>
            <a:endParaRPr lang="en-US" sz="1300" dirty="0"/>
          </a:p>
        </p:txBody>
      </p:sp>
      <p:sp>
        <p:nvSpPr>
          <p:cNvPr id="14" name="Shape 10"/>
          <p:cNvSpPr/>
          <p:nvPr/>
        </p:nvSpPr>
        <p:spPr>
          <a:xfrm>
            <a:off x="476845" y="4703088"/>
            <a:ext cx="13675281" cy="484346"/>
          </a:xfrm>
          <a:prstGeom prst="rect">
            <a:avLst/>
          </a:prstGeom>
          <a:solidFill>
            <a:srgbClr val="FFFFFF">
              <a:alpha val="4000"/>
            </a:srgbClr>
          </a:solidFill>
          <a:ln/>
        </p:spPr>
      </p:sp>
      <p:sp>
        <p:nvSpPr>
          <p:cNvPr id="15" name="Text 11"/>
          <p:cNvSpPr/>
          <p:nvPr/>
        </p:nvSpPr>
        <p:spPr>
          <a:xfrm>
            <a:off x="645795" y="4811197"/>
            <a:ext cx="4219099" cy="268129"/>
          </a:xfrm>
          <a:prstGeom prst="rect">
            <a:avLst/>
          </a:prstGeom>
          <a:noFill/>
          <a:ln/>
        </p:spPr>
        <p:txBody>
          <a:bodyPr wrap="none" lIns="0" tIns="0" rIns="0" bIns="0" rtlCol="0" anchor="t"/>
          <a:lstStyle/>
          <a:p>
            <a:pPr algn="l" indent="0" marL="0">
              <a:lnSpc>
                <a:spcPts val="2100"/>
              </a:lnSpc>
              <a:buNone/>
            </a:pPr>
            <a:r>
              <a:rPr lang="en-US" sz="1300" dirty="0">
                <a:solidFill>
                  <a:srgbClr val="CFCBBF"/>
                </a:solidFill>
                <a:latin typeface="Raleway" pitchFamily="34" charset="0"/>
                <a:ea typeface="Raleway" pitchFamily="34" charset="-122"/>
                <a:cs typeface="Raleway" pitchFamily="34" charset="-120"/>
              </a:rPr>
              <a:t>RAVDESS</a:t>
            </a:r>
            <a:endParaRPr lang="en-US" sz="1300" dirty="0"/>
          </a:p>
        </p:txBody>
      </p:sp>
      <p:sp>
        <p:nvSpPr>
          <p:cNvPr id="16" name="Text 12"/>
          <p:cNvSpPr/>
          <p:nvPr/>
        </p:nvSpPr>
        <p:spPr>
          <a:xfrm>
            <a:off x="5207556" y="4811197"/>
            <a:ext cx="4215289" cy="268129"/>
          </a:xfrm>
          <a:prstGeom prst="rect">
            <a:avLst/>
          </a:prstGeom>
          <a:noFill/>
          <a:ln/>
        </p:spPr>
        <p:txBody>
          <a:bodyPr wrap="none" lIns="0" tIns="0" rIns="0" bIns="0" rtlCol="0" anchor="t"/>
          <a:lstStyle/>
          <a:p>
            <a:pPr algn="l" indent="0" marL="0">
              <a:lnSpc>
                <a:spcPts val="2100"/>
              </a:lnSpc>
              <a:buNone/>
            </a:pPr>
            <a:r>
              <a:rPr lang="en-US" sz="1300" dirty="0">
                <a:solidFill>
                  <a:srgbClr val="CFCBBF"/>
                </a:solidFill>
                <a:latin typeface="Raleway" pitchFamily="34" charset="0"/>
                <a:ea typeface="Raleway" pitchFamily="34" charset="-122"/>
                <a:cs typeface="Raleway" pitchFamily="34" charset="-120"/>
              </a:rPr>
              <a:t>1,440 speech files from 24 actors, 8 emotions</a:t>
            </a:r>
            <a:endParaRPr lang="en-US" sz="1300" dirty="0"/>
          </a:p>
        </p:txBody>
      </p:sp>
      <p:sp>
        <p:nvSpPr>
          <p:cNvPr id="17" name="Text 13"/>
          <p:cNvSpPr/>
          <p:nvPr/>
        </p:nvSpPr>
        <p:spPr>
          <a:xfrm>
            <a:off x="9765506" y="4811197"/>
            <a:ext cx="4219099" cy="268129"/>
          </a:xfrm>
          <a:prstGeom prst="rect">
            <a:avLst/>
          </a:prstGeom>
          <a:noFill/>
          <a:ln/>
        </p:spPr>
        <p:txBody>
          <a:bodyPr wrap="none" lIns="0" tIns="0" rIns="0" bIns="0" rtlCol="0" anchor="t"/>
          <a:lstStyle/>
          <a:p>
            <a:pPr algn="l" indent="0" marL="0">
              <a:lnSpc>
                <a:spcPts val="2100"/>
              </a:lnSpc>
              <a:buNone/>
            </a:pPr>
            <a:r>
              <a:rPr lang="en-US" sz="1300" dirty="0">
                <a:solidFill>
                  <a:srgbClr val="CFCBBF"/>
                </a:solidFill>
                <a:latin typeface="Raleway" pitchFamily="34" charset="0"/>
                <a:ea typeface="Raleway" pitchFamily="34" charset="-122"/>
                <a:cs typeface="Raleway" pitchFamily="34" charset="-120"/>
              </a:rPr>
              <a:t>8.75</a:t>
            </a:r>
            <a:endParaRPr lang="en-US" sz="1300" dirty="0"/>
          </a:p>
        </p:txBody>
      </p:sp>
      <p:sp>
        <p:nvSpPr>
          <p:cNvPr id="18" name="Shape 14"/>
          <p:cNvSpPr/>
          <p:nvPr/>
        </p:nvSpPr>
        <p:spPr>
          <a:xfrm>
            <a:off x="476845" y="5187434"/>
            <a:ext cx="13675281" cy="484346"/>
          </a:xfrm>
          <a:prstGeom prst="rect">
            <a:avLst/>
          </a:prstGeom>
          <a:solidFill>
            <a:srgbClr val="000000">
              <a:alpha val="4000"/>
            </a:srgbClr>
          </a:solidFill>
          <a:ln/>
        </p:spPr>
      </p:sp>
      <p:sp>
        <p:nvSpPr>
          <p:cNvPr id="19" name="Text 15"/>
          <p:cNvSpPr/>
          <p:nvPr/>
        </p:nvSpPr>
        <p:spPr>
          <a:xfrm>
            <a:off x="645795" y="5295543"/>
            <a:ext cx="4219099" cy="268129"/>
          </a:xfrm>
          <a:prstGeom prst="rect">
            <a:avLst/>
          </a:prstGeom>
          <a:noFill/>
          <a:ln/>
        </p:spPr>
        <p:txBody>
          <a:bodyPr wrap="none" lIns="0" tIns="0" rIns="0" bIns="0" rtlCol="0" anchor="t"/>
          <a:lstStyle/>
          <a:p>
            <a:pPr algn="l" indent="0" marL="0">
              <a:lnSpc>
                <a:spcPts val="2100"/>
              </a:lnSpc>
              <a:buNone/>
            </a:pPr>
            <a:r>
              <a:rPr lang="en-US" sz="1300" dirty="0">
                <a:solidFill>
                  <a:srgbClr val="CFCBBF"/>
                </a:solidFill>
                <a:latin typeface="Raleway" pitchFamily="34" charset="0"/>
                <a:ea typeface="Raleway" pitchFamily="34" charset="-122"/>
                <a:cs typeface="Raleway" pitchFamily="34" charset="-120"/>
              </a:rPr>
              <a:t>SAVEE</a:t>
            </a:r>
            <a:endParaRPr lang="en-US" sz="1300" dirty="0"/>
          </a:p>
        </p:txBody>
      </p:sp>
      <p:sp>
        <p:nvSpPr>
          <p:cNvPr id="20" name="Text 16"/>
          <p:cNvSpPr/>
          <p:nvPr/>
        </p:nvSpPr>
        <p:spPr>
          <a:xfrm>
            <a:off x="5207556" y="5295543"/>
            <a:ext cx="4215289" cy="268129"/>
          </a:xfrm>
          <a:prstGeom prst="rect">
            <a:avLst/>
          </a:prstGeom>
          <a:noFill/>
          <a:ln/>
        </p:spPr>
        <p:txBody>
          <a:bodyPr wrap="none" lIns="0" tIns="0" rIns="0" bIns="0" rtlCol="0" anchor="t"/>
          <a:lstStyle/>
          <a:p>
            <a:pPr algn="l" indent="0" marL="0">
              <a:lnSpc>
                <a:spcPts val="2100"/>
              </a:lnSpc>
              <a:buNone/>
            </a:pPr>
            <a:r>
              <a:rPr lang="en-US" sz="1300" dirty="0">
                <a:solidFill>
                  <a:srgbClr val="CFCBBF"/>
                </a:solidFill>
                <a:latin typeface="Raleway" pitchFamily="34" charset="0"/>
                <a:ea typeface="Raleway" pitchFamily="34" charset="-122"/>
                <a:cs typeface="Raleway" pitchFamily="34" charset="-120"/>
              </a:rPr>
              <a:t>480 files from 4 male English speakers</a:t>
            </a:r>
            <a:endParaRPr lang="en-US" sz="1300" dirty="0"/>
          </a:p>
        </p:txBody>
      </p:sp>
      <p:sp>
        <p:nvSpPr>
          <p:cNvPr id="21" name="Text 17"/>
          <p:cNvSpPr/>
          <p:nvPr/>
        </p:nvSpPr>
        <p:spPr>
          <a:xfrm>
            <a:off x="9765506" y="5295543"/>
            <a:ext cx="4219099" cy="268129"/>
          </a:xfrm>
          <a:prstGeom prst="rect">
            <a:avLst/>
          </a:prstGeom>
          <a:noFill/>
          <a:ln/>
        </p:spPr>
        <p:txBody>
          <a:bodyPr wrap="none" lIns="0" tIns="0" rIns="0" bIns="0" rtlCol="0" anchor="t"/>
          <a:lstStyle/>
          <a:p>
            <a:pPr algn="l" indent="0" marL="0">
              <a:lnSpc>
                <a:spcPts val="2100"/>
              </a:lnSpc>
              <a:buNone/>
            </a:pPr>
            <a:r>
              <a:rPr lang="en-US" sz="1300" dirty="0">
                <a:solidFill>
                  <a:srgbClr val="CFCBBF"/>
                </a:solidFill>
                <a:latin typeface="Raleway" pitchFamily="34" charset="0"/>
                <a:ea typeface="Raleway" pitchFamily="34" charset="-122"/>
                <a:cs typeface="Raleway" pitchFamily="34" charset="-120"/>
              </a:rPr>
              <a:t>8.75</a:t>
            </a:r>
            <a:endParaRPr lang="en-US" sz="1300" dirty="0"/>
          </a:p>
        </p:txBody>
      </p:sp>
      <p:sp>
        <p:nvSpPr>
          <p:cNvPr id="22" name="Shape 18"/>
          <p:cNvSpPr/>
          <p:nvPr/>
        </p:nvSpPr>
        <p:spPr>
          <a:xfrm>
            <a:off x="476845" y="5671780"/>
            <a:ext cx="13675281" cy="484346"/>
          </a:xfrm>
          <a:prstGeom prst="rect">
            <a:avLst/>
          </a:prstGeom>
          <a:solidFill>
            <a:srgbClr val="FFFFFF">
              <a:alpha val="4000"/>
            </a:srgbClr>
          </a:solidFill>
          <a:ln/>
        </p:spPr>
      </p:sp>
      <p:sp>
        <p:nvSpPr>
          <p:cNvPr id="23" name="Text 19"/>
          <p:cNvSpPr/>
          <p:nvPr/>
        </p:nvSpPr>
        <p:spPr>
          <a:xfrm>
            <a:off x="645795" y="5779889"/>
            <a:ext cx="4219099" cy="268129"/>
          </a:xfrm>
          <a:prstGeom prst="rect">
            <a:avLst/>
          </a:prstGeom>
          <a:noFill/>
          <a:ln/>
        </p:spPr>
        <p:txBody>
          <a:bodyPr wrap="none" lIns="0" tIns="0" rIns="0" bIns="0" rtlCol="0" anchor="t"/>
          <a:lstStyle/>
          <a:p>
            <a:pPr algn="l" indent="0" marL="0">
              <a:lnSpc>
                <a:spcPts val="2100"/>
              </a:lnSpc>
              <a:buNone/>
            </a:pPr>
            <a:r>
              <a:rPr lang="en-US" sz="1300" dirty="0">
                <a:solidFill>
                  <a:srgbClr val="CFCBBF"/>
                </a:solidFill>
                <a:latin typeface="Raleway" pitchFamily="34" charset="0"/>
                <a:ea typeface="Raleway" pitchFamily="34" charset="-122"/>
                <a:cs typeface="Raleway" pitchFamily="34" charset="-120"/>
              </a:rPr>
              <a:t>TESS</a:t>
            </a:r>
            <a:endParaRPr lang="en-US" sz="1300" dirty="0"/>
          </a:p>
        </p:txBody>
      </p:sp>
      <p:sp>
        <p:nvSpPr>
          <p:cNvPr id="24" name="Text 20"/>
          <p:cNvSpPr/>
          <p:nvPr/>
        </p:nvSpPr>
        <p:spPr>
          <a:xfrm>
            <a:off x="5207556" y="5779889"/>
            <a:ext cx="4215289" cy="268129"/>
          </a:xfrm>
          <a:prstGeom prst="rect">
            <a:avLst/>
          </a:prstGeom>
          <a:noFill/>
          <a:ln/>
        </p:spPr>
        <p:txBody>
          <a:bodyPr wrap="none" lIns="0" tIns="0" rIns="0" bIns="0" rtlCol="0" anchor="t"/>
          <a:lstStyle/>
          <a:p>
            <a:pPr algn="l" indent="0" marL="0">
              <a:lnSpc>
                <a:spcPts val="2100"/>
              </a:lnSpc>
              <a:buNone/>
            </a:pPr>
            <a:r>
              <a:rPr lang="en-US" sz="1300" dirty="0">
                <a:solidFill>
                  <a:srgbClr val="CFCBBF"/>
                </a:solidFill>
                <a:latin typeface="Raleway" pitchFamily="34" charset="0"/>
                <a:ea typeface="Raleway" pitchFamily="34" charset="-122"/>
                <a:cs typeface="Raleway" pitchFamily="34" charset="-120"/>
              </a:rPr>
              <a:t>2,800 clips from 2 female speakers</a:t>
            </a:r>
            <a:endParaRPr lang="en-US" sz="1300" dirty="0"/>
          </a:p>
        </p:txBody>
      </p:sp>
      <p:sp>
        <p:nvSpPr>
          <p:cNvPr id="25" name="Text 21"/>
          <p:cNvSpPr/>
          <p:nvPr/>
        </p:nvSpPr>
        <p:spPr>
          <a:xfrm>
            <a:off x="9765506" y="5779889"/>
            <a:ext cx="4219099" cy="268129"/>
          </a:xfrm>
          <a:prstGeom prst="rect">
            <a:avLst/>
          </a:prstGeom>
          <a:noFill/>
          <a:ln/>
        </p:spPr>
        <p:txBody>
          <a:bodyPr wrap="none" lIns="0" tIns="0" rIns="0" bIns="0" rtlCol="0" anchor="t"/>
          <a:lstStyle/>
          <a:p>
            <a:pPr algn="l" indent="0" marL="0">
              <a:lnSpc>
                <a:spcPts val="2100"/>
              </a:lnSpc>
              <a:buNone/>
            </a:pPr>
            <a:r>
              <a:rPr lang="en-US" sz="1300" dirty="0">
                <a:solidFill>
                  <a:srgbClr val="CFCBBF"/>
                </a:solidFill>
                <a:latin typeface="Raleway" pitchFamily="34" charset="0"/>
                <a:ea typeface="Raleway" pitchFamily="34" charset="-122"/>
                <a:cs typeface="Raleway" pitchFamily="34" charset="-120"/>
              </a:rPr>
              <a:t>8.75</a:t>
            </a:r>
            <a:endParaRPr lang="en-US" sz="1300" dirty="0"/>
          </a:p>
        </p:txBody>
      </p:sp>
      <p:sp>
        <p:nvSpPr>
          <p:cNvPr id="26" name="Shape 22"/>
          <p:cNvSpPr/>
          <p:nvPr/>
        </p:nvSpPr>
        <p:spPr>
          <a:xfrm>
            <a:off x="476845" y="6156127"/>
            <a:ext cx="13675281" cy="752475"/>
          </a:xfrm>
          <a:prstGeom prst="rect">
            <a:avLst/>
          </a:prstGeom>
          <a:solidFill>
            <a:srgbClr val="000000">
              <a:alpha val="4000"/>
            </a:srgbClr>
          </a:solidFill>
          <a:ln/>
        </p:spPr>
      </p:sp>
      <p:sp>
        <p:nvSpPr>
          <p:cNvPr id="27" name="Text 23"/>
          <p:cNvSpPr/>
          <p:nvPr/>
        </p:nvSpPr>
        <p:spPr>
          <a:xfrm>
            <a:off x="645795" y="6264235"/>
            <a:ext cx="4219099" cy="268129"/>
          </a:xfrm>
          <a:prstGeom prst="rect">
            <a:avLst/>
          </a:prstGeom>
          <a:noFill/>
          <a:ln/>
        </p:spPr>
        <p:txBody>
          <a:bodyPr wrap="none" lIns="0" tIns="0" rIns="0" bIns="0" rtlCol="0" anchor="t"/>
          <a:lstStyle/>
          <a:p>
            <a:pPr algn="l" indent="0" marL="0">
              <a:lnSpc>
                <a:spcPts val="2100"/>
              </a:lnSpc>
              <a:buNone/>
            </a:pPr>
            <a:r>
              <a:rPr lang="en-US" sz="1300" dirty="0">
                <a:solidFill>
                  <a:srgbClr val="CFCBBF"/>
                </a:solidFill>
                <a:latin typeface="Raleway" pitchFamily="34" charset="0"/>
                <a:ea typeface="Raleway" pitchFamily="34" charset="-122"/>
                <a:cs typeface="Raleway" pitchFamily="34" charset="-120"/>
              </a:rPr>
              <a:t>FER2013</a:t>
            </a:r>
            <a:endParaRPr lang="en-US" sz="1300" dirty="0"/>
          </a:p>
        </p:txBody>
      </p:sp>
      <p:sp>
        <p:nvSpPr>
          <p:cNvPr id="28" name="Text 24"/>
          <p:cNvSpPr/>
          <p:nvPr/>
        </p:nvSpPr>
        <p:spPr>
          <a:xfrm>
            <a:off x="5207556" y="6264235"/>
            <a:ext cx="4215289" cy="536258"/>
          </a:xfrm>
          <a:prstGeom prst="rect">
            <a:avLst/>
          </a:prstGeom>
          <a:noFill/>
          <a:ln/>
        </p:spPr>
        <p:txBody>
          <a:bodyPr wrap="square" lIns="0" tIns="0" rIns="0" bIns="0" rtlCol="0" anchor="t"/>
          <a:lstStyle/>
          <a:p>
            <a:pPr algn="l" indent="0" marL="0">
              <a:lnSpc>
                <a:spcPts val="2100"/>
              </a:lnSpc>
              <a:buNone/>
            </a:pPr>
            <a:r>
              <a:rPr lang="en-US" sz="1300" dirty="0">
                <a:solidFill>
                  <a:srgbClr val="CFCBBF"/>
                </a:solidFill>
                <a:latin typeface="Raleway" pitchFamily="34" charset="0"/>
                <a:ea typeface="Raleway" pitchFamily="34" charset="-122"/>
                <a:cs typeface="Raleway" pitchFamily="34" charset="-120"/>
              </a:rPr>
              <a:t>35,887 grayscale images (48x48) labeled with 7 emotions</a:t>
            </a:r>
            <a:endParaRPr lang="en-US" sz="1300" dirty="0"/>
          </a:p>
        </p:txBody>
      </p:sp>
      <p:sp>
        <p:nvSpPr>
          <p:cNvPr id="29" name="Text 25"/>
          <p:cNvSpPr/>
          <p:nvPr/>
        </p:nvSpPr>
        <p:spPr>
          <a:xfrm>
            <a:off x="9765506" y="6264235"/>
            <a:ext cx="4219099" cy="268129"/>
          </a:xfrm>
          <a:prstGeom prst="rect">
            <a:avLst/>
          </a:prstGeom>
          <a:noFill/>
          <a:ln/>
        </p:spPr>
        <p:txBody>
          <a:bodyPr wrap="none" lIns="0" tIns="0" rIns="0" bIns="0" rtlCol="0" anchor="t"/>
          <a:lstStyle/>
          <a:p>
            <a:pPr algn="l" indent="0" marL="0">
              <a:lnSpc>
                <a:spcPts val="2100"/>
              </a:lnSpc>
              <a:buNone/>
            </a:pPr>
            <a:r>
              <a:rPr lang="en-US" sz="1300" dirty="0">
                <a:solidFill>
                  <a:srgbClr val="CFCBBF"/>
                </a:solidFill>
                <a:latin typeface="Raleway" pitchFamily="34" charset="0"/>
                <a:ea typeface="Raleway" pitchFamily="34" charset="-122"/>
                <a:cs typeface="Raleway" pitchFamily="34" charset="-120"/>
              </a:rPr>
              <a:t>-</a:t>
            </a:r>
            <a:endParaRPr lang="en-US" sz="1300" dirty="0"/>
          </a:p>
        </p:txBody>
      </p:sp>
      <p:sp>
        <p:nvSpPr>
          <p:cNvPr id="30" name="Text 26"/>
          <p:cNvSpPr/>
          <p:nvPr/>
        </p:nvSpPr>
        <p:spPr>
          <a:xfrm>
            <a:off x="469225" y="7104698"/>
            <a:ext cx="13691949" cy="536258"/>
          </a:xfrm>
          <a:prstGeom prst="rect">
            <a:avLst/>
          </a:prstGeom>
          <a:noFill/>
          <a:ln/>
        </p:spPr>
        <p:txBody>
          <a:bodyPr wrap="square" lIns="0" tIns="0" rIns="0" bIns="0" rtlCol="0" anchor="t"/>
          <a:lstStyle/>
          <a:p>
            <a:pPr algn="l" indent="0" marL="0">
              <a:lnSpc>
                <a:spcPts val="2100"/>
              </a:lnSpc>
              <a:buNone/>
            </a:pPr>
            <a:r>
              <a:rPr lang="en-US" sz="1300" dirty="0">
                <a:solidFill>
                  <a:srgbClr val="CFCBBF"/>
                </a:solidFill>
                <a:latin typeface="Raleway" pitchFamily="34" charset="0"/>
                <a:ea typeface="Raleway" pitchFamily="34" charset="-122"/>
                <a:cs typeface="Raleway" pitchFamily="34" charset="-120"/>
              </a:rPr>
              <a:t>We used five benchmark datasets to ensure diversity, speaker/gender balance, and generalization. CREMA-D and RAVDESS provide balanced data across gender and emotions, while SAVEE and TESS complement each other with male and female speakers respectively. FER2013 was used specifically for the facial recognition pipeline.</a:t>
            </a:r>
            <a:endParaRPr lang="en-US" sz="13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540240" y="2689860"/>
            <a:ext cx="4693920" cy="2849880"/>
          </a:xfrm>
          <a:prstGeom prst="rect">
            <a:avLst/>
          </a:prstGeom>
        </p:spPr>
      </p:pic>
      <p:sp>
        <p:nvSpPr>
          <p:cNvPr id="3" name="Text 0"/>
          <p:cNvSpPr/>
          <p:nvPr/>
        </p:nvSpPr>
        <p:spPr>
          <a:xfrm>
            <a:off x="576382" y="1081207"/>
            <a:ext cx="6008370" cy="643295"/>
          </a:xfrm>
          <a:prstGeom prst="rect">
            <a:avLst/>
          </a:prstGeom>
          <a:noFill/>
          <a:ln/>
        </p:spPr>
        <p:txBody>
          <a:bodyPr wrap="none" lIns="0" tIns="0" rIns="0" bIns="0" rtlCol="0" anchor="t"/>
          <a:lstStyle/>
          <a:p>
            <a:pPr algn="l" indent="0" marL="0">
              <a:lnSpc>
                <a:spcPts val="5050"/>
              </a:lnSpc>
              <a:buNone/>
            </a:pPr>
            <a:r>
              <a:rPr lang="en-US" sz="4050" dirty="0">
                <a:solidFill>
                  <a:srgbClr val="F2E782"/>
                </a:solidFill>
                <a:latin typeface="Prata" pitchFamily="34" charset="0"/>
                <a:ea typeface="Prata" pitchFamily="34" charset="-122"/>
                <a:cs typeface="Prata" pitchFamily="34" charset="-120"/>
              </a:rPr>
              <a:t>Emotion Label Mapping</a:t>
            </a:r>
            <a:endParaRPr lang="en-US" sz="4050" dirty="0"/>
          </a:p>
        </p:txBody>
      </p:sp>
      <p:sp>
        <p:nvSpPr>
          <p:cNvPr id="4" name="Shape 1"/>
          <p:cNvSpPr/>
          <p:nvPr/>
        </p:nvSpPr>
        <p:spPr>
          <a:xfrm>
            <a:off x="576382" y="2033230"/>
            <a:ext cx="3892748" cy="2174200"/>
          </a:xfrm>
          <a:prstGeom prst="roundRect">
            <a:avLst>
              <a:gd name="adj" fmla="val 1420"/>
            </a:avLst>
          </a:prstGeom>
          <a:solidFill>
            <a:srgbClr val="3A3B3C"/>
          </a:solidFill>
          <a:ln/>
        </p:spPr>
      </p:sp>
      <p:sp>
        <p:nvSpPr>
          <p:cNvPr id="5" name="Text 2"/>
          <p:cNvSpPr/>
          <p:nvPr/>
        </p:nvSpPr>
        <p:spPr>
          <a:xfrm>
            <a:off x="782241" y="2239089"/>
            <a:ext cx="2906911" cy="321707"/>
          </a:xfrm>
          <a:prstGeom prst="rect">
            <a:avLst/>
          </a:prstGeom>
          <a:noFill/>
          <a:ln/>
        </p:spPr>
        <p:txBody>
          <a:bodyPr wrap="none" lIns="0" tIns="0" rIns="0" bIns="0" rtlCol="0" anchor="t"/>
          <a:lstStyle/>
          <a:p>
            <a:pPr algn="l" indent="0" marL="0">
              <a:lnSpc>
                <a:spcPts val="2500"/>
              </a:lnSpc>
              <a:buNone/>
            </a:pPr>
            <a:r>
              <a:rPr lang="en-US" sz="2000" dirty="0">
                <a:solidFill>
                  <a:srgbClr val="CFCBBF"/>
                </a:solidFill>
                <a:latin typeface="Prata" pitchFamily="34" charset="0"/>
                <a:ea typeface="Prata" pitchFamily="34" charset="-122"/>
                <a:cs typeface="Prata" pitchFamily="34" charset="-120"/>
              </a:rPr>
              <a:t>Unified 7-Class Schema</a:t>
            </a:r>
            <a:endParaRPr lang="en-US" sz="2000" dirty="0"/>
          </a:p>
        </p:txBody>
      </p:sp>
      <p:sp>
        <p:nvSpPr>
          <p:cNvPr id="6" name="Text 3"/>
          <p:cNvSpPr/>
          <p:nvPr/>
        </p:nvSpPr>
        <p:spPr>
          <a:xfrm>
            <a:off x="782241" y="2684264"/>
            <a:ext cx="3481030" cy="1317308"/>
          </a:xfrm>
          <a:prstGeom prst="rect">
            <a:avLst/>
          </a:prstGeom>
          <a:noFill/>
          <a:ln/>
        </p:spPr>
        <p:txBody>
          <a:bodyPr wrap="square" lIns="0" tIns="0" rIns="0" bIns="0" rtlCol="0" anchor="t"/>
          <a:lstStyle/>
          <a:p>
            <a:pPr algn="l" indent="0" marL="0">
              <a:lnSpc>
                <a:spcPts val="2550"/>
              </a:lnSpc>
              <a:buNone/>
            </a:pPr>
            <a:r>
              <a:rPr lang="en-US" sz="1600" dirty="0">
                <a:solidFill>
                  <a:srgbClr val="CFCBBF"/>
                </a:solidFill>
                <a:latin typeface="Raleway" pitchFamily="34" charset="0"/>
                <a:ea typeface="Raleway" pitchFamily="34" charset="-122"/>
                <a:cs typeface="Raleway" pitchFamily="34" charset="-120"/>
              </a:rPr>
              <a:t>All datasets were unified to follow a consistent 7-class schema to ensure standardized training and evaluation across modalities.</a:t>
            </a:r>
            <a:endParaRPr lang="en-US" sz="1600" dirty="0"/>
          </a:p>
        </p:txBody>
      </p:sp>
      <p:sp>
        <p:nvSpPr>
          <p:cNvPr id="7" name="Shape 4"/>
          <p:cNvSpPr/>
          <p:nvPr/>
        </p:nvSpPr>
        <p:spPr>
          <a:xfrm>
            <a:off x="4674989" y="2033230"/>
            <a:ext cx="3892748" cy="2174200"/>
          </a:xfrm>
          <a:prstGeom prst="roundRect">
            <a:avLst>
              <a:gd name="adj" fmla="val 1420"/>
            </a:avLst>
          </a:prstGeom>
          <a:solidFill>
            <a:srgbClr val="3A3B3C"/>
          </a:solidFill>
          <a:ln/>
        </p:spPr>
      </p:sp>
      <p:sp>
        <p:nvSpPr>
          <p:cNvPr id="8" name="Text 5"/>
          <p:cNvSpPr/>
          <p:nvPr/>
        </p:nvSpPr>
        <p:spPr>
          <a:xfrm>
            <a:off x="4880848" y="2239089"/>
            <a:ext cx="2573536" cy="321707"/>
          </a:xfrm>
          <a:prstGeom prst="rect">
            <a:avLst/>
          </a:prstGeom>
          <a:noFill/>
          <a:ln/>
        </p:spPr>
        <p:txBody>
          <a:bodyPr wrap="none" lIns="0" tIns="0" rIns="0" bIns="0" rtlCol="0" anchor="t"/>
          <a:lstStyle/>
          <a:p>
            <a:pPr algn="l" indent="0" marL="0">
              <a:lnSpc>
                <a:spcPts val="2500"/>
              </a:lnSpc>
              <a:buNone/>
            </a:pPr>
            <a:r>
              <a:rPr lang="en-US" sz="2000" dirty="0">
                <a:solidFill>
                  <a:srgbClr val="CFCBBF"/>
                </a:solidFill>
                <a:latin typeface="Prata" pitchFamily="34" charset="0"/>
                <a:ea typeface="Prata" pitchFamily="34" charset="-122"/>
                <a:cs typeface="Prata" pitchFamily="34" charset="-120"/>
              </a:rPr>
              <a:t>Emotion Categories</a:t>
            </a:r>
            <a:endParaRPr lang="en-US" sz="2000" dirty="0"/>
          </a:p>
        </p:txBody>
      </p:sp>
      <p:sp>
        <p:nvSpPr>
          <p:cNvPr id="9" name="Text 6"/>
          <p:cNvSpPr/>
          <p:nvPr/>
        </p:nvSpPr>
        <p:spPr>
          <a:xfrm>
            <a:off x="4880848" y="2684264"/>
            <a:ext cx="3481030" cy="987981"/>
          </a:xfrm>
          <a:prstGeom prst="rect">
            <a:avLst/>
          </a:prstGeom>
          <a:noFill/>
          <a:ln/>
        </p:spPr>
        <p:txBody>
          <a:bodyPr wrap="square" lIns="0" tIns="0" rIns="0" bIns="0" rtlCol="0" anchor="t"/>
          <a:lstStyle/>
          <a:p>
            <a:pPr algn="l" indent="0" marL="0">
              <a:lnSpc>
                <a:spcPts val="2550"/>
              </a:lnSpc>
              <a:buNone/>
            </a:pPr>
            <a:r>
              <a:rPr lang="en-US" sz="1600" dirty="0">
                <a:solidFill>
                  <a:srgbClr val="CFCBBF"/>
                </a:solidFill>
                <a:latin typeface="Raleway" pitchFamily="34" charset="0"/>
                <a:ea typeface="Raleway" pitchFamily="34" charset="-122"/>
                <a:cs typeface="Raleway" pitchFamily="34" charset="-120"/>
              </a:rPr>
              <a:t>The seven emotion categories used were: neutral, happy, sad, angry, fear, disgust, and surprise.</a:t>
            </a:r>
            <a:endParaRPr lang="en-US" sz="1600" dirty="0"/>
          </a:p>
        </p:txBody>
      </p:sp>
      <p:sp>
        <p:nvSpPr>
          <p:cNvPr id="10" name="Shape 7"/>
          <p:cNvSpPr/>
          <p:nvPr/>
        </p:nvSpPr>
        <p:spPr>
          <a:xfrm>
            <a:off x="576382" y="4413290"/>
            <a:ext cx="7991237" cy="1515547"/>
          </a:xfrm>
          <a:prstGeom prst="roundRect">
            <a:avLst>
              <a:gd name="adj" fmla="val 2038"/>
            </a:avLst>
          </a:prstGeom>
          <a:solidFill>
            <a:srgbClr val="3A3B3C"/>
          </a:solidFill>
          <a:ln/>
        </p:spPr>
      </p:sp>
      <p:sp>
        <p:nvSpPr>
          <p:cNvPr id="11" name="Text 8"/>
          <p:cNvSpPr/>
          <p:nvPr/>
        </p:nvSpPr>
        <p:spPr>
          <a:xfrm>
            <a:off x="782241" y="4619149"/>
            <a:ext cx="2573536" cy="321707"/>
          </a:xfrm>
          <a:prstGeom prst="rect">
            <a:avLst/>
          </a:prstGeom>
          <a:noFill/>
          <a:ln/>
        </p:spPr>
        <p:txBody>
          <a:bodyPr wrap="none" lIns="0" tIns="0" rIns="0" bIns="0" rtlCol="0" anchor="t"/>
          <a:lstStyle/>
          <a:p>
            <a:pPr algn="l" indent="0" marL="0">
              <a:lnSpc>
                <a:spcPts val="2500"/>
              </a:lnSpc>
              <a:buNone/>
            </a:pPr>
            <a:r>
              <a:rPr lang="en-US" sz="2000" dirty="0">
                <a:solidFill>
                  <a:srgbClr val="CFCBBF"/>
                </a:solidFill>
                <a:latin typeface="Prata" pitchFamily="34" charset="0"/>
                <a:ea typeface="Prata" pitchFamily="34" charset="-122"/>
                <a:cs typeface="Prata" pitchFamily="34" charset="-120"/>
              </a:rPr>
              <a:t>Label Consistency</a:t>
            </a:r>
            <a:endParaRPr lang="en-US" sz="2000" dirty="0"/>
          </a:p>
        </p:txBody>
      </p:sp>
      <p:sp>
        <p:nvSpPr>
          <p:cNvPr id="12" name="Text 9"/>
          <p:cNvSpPr/>
          <p:nvPr/>
        </p:nvSpPr>
        <p:spPr>
          <a:xfrm>
            <a:off x="782241" y="5064323"/>
            <a:ext cx="7579519" cy="658654"/>
          </a:xfrm>
          <a:prstGeom prst="rect">
            <a:avLst/>
          </a:prstGeom>
          <a:noFill/>
          <a:ln/>
        </p:spPr>
        <p:txBody>
          <a:bodyPr wrap="square" lIns="0" tIns="0" rIns="0" bIns="0" rtlCol="0" anchor="t"/>
          <a:lstStyle/>
          <a:p>
            <a:pPr algn="l" indent="0" marL="0">
              <a:lnSpc>
                <a:spcPts val="2550"/>
              </a:lnSpc>
              <a:buNone/>
            </a:pPr>
            <a:r>
              <a:rPr lang="en-US" sz="1600" dirty="0">
                <a:solidFill>
                  <a:srgbClr val="CFCBBF"/>
                </a:solidFill>
                <a:latin typeface="Raleway" pitchFamily="34" charset="0"/>
                <a:ea typeface="Raleway" pitchFamily="34" charset="-122"/>
                <a:cs typeface="Raleway" pitchFamily="34" charset="-120"/>
              </a:rPr>
              <a:t>Careful manual inspection and relabeling was required to map different naming conventions from various datasets into our unified structure.</a:t>
            </a:r>
            <a:endParaRPr lang="en-US" sz="1600" dirty="0"/>
          </a:p>
        </p:txBody>
      </p:sp>
      <p:sp>
        <p:nvSpPr>
          <p:cNvPr id="13" name="Text 10"/>
          <p:cNvSpPr/>
          <p:nvPr/>
        </p:nvSpPr>
        <p:spPr>
          <a:xfrm>
            <a:off x="576382" y="6160413"/>
            <a:ext cx="7991237" cy="987981"/>
          </a:xfrm>
          <a:prstGeom prst="rect">
            <a:avLst/>
          </a:prstGeom>
          <a:noFill/>
          <a:ln/>
        </p:spPr>
        <p:txBody>
          <a:bodyPr wrap="square" lIns="0" tIns="0" rIns="0" bIns="0" rtlCol="0" anchor="t"/>
          <a:lstStyle/>
          <a:p>
            <a:pPr algn="l" indent="0" marL="0">
              <a:lnSpc>
                <a:spcPts val="2550"/>
              </a:lnSpc>
              <a:buNone/>
            </a:pPr>
            <a:r>
              <a:rPr lang="en-US" sz="1600" dirty="0">
                <a:solidFill>
                  <a:srgbClr val="CFCBBF"/>
                </a:solidFill>
                <a:latin typeface="Raleway" pitchFamily="34" charset="0"/>
                <a:ea typeface="Raleway" pitchFamily="34" charset="-122"/>
                <a:cs typeface="Raleway" pitchFamily="34" charset="-120"/>
              </a:rPr>
              <a:t>This standardized approach allowed us to train models that could recognize the same emotional states regardless of whether they were detected through speech or facial expressions, enabling more consistent multimodal integration.</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251222" y="2965609"/>
            <a:ext cx="4983837" cy="2298383"/>
          </a:xfrm>
          <a:prstGeom prst="rect">
            <a:avLst/>
          </a:prstGeom>
        </p:spPr>
      </p:pic>
      <p:sp>
        <p:nvSpPr>
          <p:cNvPr id="3" name="Text 0"/>
          <p:cNvSpPr/>
          <p:nvPr/>
        </p:nvSpPr>
        <p:spPr>
          <a:xfrm>
            <a:off x="6049328" y="609124"/>
            <a:ext cx="6303645" cy="628293"/>
          </a:xfrm>
          <a:prstGeom prst="rect">
            <a:avLst/>
          </a:prstGeom>
          <a:noFill/>
          <a:ln/>
        </p:spPr>
        <p:txBody>
          <a:bodyPr wrap="none" lIns="0" tIns="0" rIns="0" bIns="0" rtlCol="0" anchor="t"/>
          <a:lstStyle/>
          <a:p>
            <a:pPr algn="l" indent="0" marL="0">
              <a:lnSpc>
                <a:spcPts val="4900"/>
              </a:lnSpc>
              <a:buNone/>
            </a:pPr>
            <a:r>
              <a:rPr lang="en-US" sz="3950" dirty="0">
                <a:solidFill>
                  <a:srgbClr val="F2E782"/>
                </a:solidFill>
                <a:latin typeface="Prata" pitchFamily="34" charset="0"/>
                <a:ea typeface="Prata" pitchFamily="34" charset="-122"/>
                <a:cs typeface="Prata" pitchFamily="34" charset="-120"/>
              </a:rPr>
              <a:t>Audio Data Preprocessing</a:t>
            </a:r>
            <a:endParaRPr lang="en-US" sz="3950" dirty="0"/>
          </a:p>
        </p:txBody>
      </p:sp>
      <p:sp>
        <p:nvSpPr>
          <p:cNvPr id="4" name="Shape 1"/>
          <p:cNvSpPr/>
          <p:nvPr/>
        </p:nvSpPr>
        <p:spPr>
          <a:xfrm>
            <a:off x="6049328" y="1539002"/>
            <a:ext cx="150733" cy="1399818"/>
          </a:xfrm>
          <a:prstGeom prst="roundRect">
            <a:avLst>
              <a:gd name="adj" fmla="val 20008"/>
            </a:avLst>
          </a:prstGeom>
          <a:solidFill>
            <a:srgbClr val="3A3B3C"/>
          </a:solidFill>
          <a:ln/>
        </p:spPr>
      </p:sp>
      <p:sp>
        <p:nvSpPr>
          <p:cNvPr id="5" name="Text 2"/>
          <p:cNvSpPr/>
          <p:nvPr/>
        </p:nvSpPr>
        <p:spPr>
          <a:xfrm>
            <a:off x="6501646" y="1539002"/>
            <a:ext cx="2513171" cy="314087"/>
          </a:xfrm>
          <a:prstGeom prst="rect">
            <a:avLst/>
          </a:prstGeom>
          <a:noFill/>
          <a:ln/>
        </p:spPr>
        <p:txBody>
          <a:bodyPr wrap="none" lIns="0" tIns="0" rIns="0" bIns="0" rtlCol="0" anchor="t"/>
          <a:lstStyle/>
          <a:p>
            <a:pPr algn="l" indent="0" marL="0">
              <a:lnSpc>
                <a:spcPts val="2450"/>
              </a:lnSpc>
              <a:buNone/>
            </a:pPr>
            <a:r>
              <a:rPr lang="en-US" sz="1950" dirty="0">
                <a:solidFill>
                  <a:srgbClr val="CFCBBF"/>
                </a:solidFill>
                <a:latin typeface="Prata" pitchFamily="34" charset="0"/>
                <a:ea typeface="Prata" pitchFamily="34" charset="-122"/>
                <a:cs typeface="Prata" pitchFamily="34" charset="-120"/>
              </a:rPr>
              <a:t>Data Acquisition</a:t>
            </a:r>
            <a:endParaRPr lang="en-US" sz="1950" dirty="0"/>
          </a:p>
        </p:txBody>
      </p:sp>
      <p:sp>
        <p:nvSpPr>
          <p:cNvPr id="6" name="Text 3"/>
          <p:cNvSpPr/>
          <p:nvPr/>
        </p:nvSpPr>
        <p:spPr>
          <a:xfrm>
            <a:off x="6501646" y="1973699"/>
            <a:ext cx="7565827" cy="965121"/>
          </a:xfrm>
          <a:prstGeom prst="rect">
            <a:avLst/>
          </a:prstGeom>
          <a:noFill/>
          <a:ln/>
        </p:spPr>
        <p:txBody>
          <a:bodyPr wrap="square" lIns="0" tIns="0" rIns="0" bIns="0" rtlCol="0" anchor="t"/>
          <a:lstStyle/>
          <a:p>
            <a:pPr algn="l" indent="0" marL="0">
              <a:lnSpc>
                <a:spcPts val="2500"/>
              </a:lnSpc>
              <a:buNone/>
            </a:pPr>
            <a:r>
              <a:rPr lang="en-US" sz="1550" dirty="0">
                <a:solidFill>
                  <a:srgbClr val="CFCBBF"/>
                </a:solidFill>
                <a:latin typeface="Raleway" pitchFamily="34" charset="0"/>
                <a:ea typeface="Raleway" pitchFamily="34" charset="-122"/>
                <a:cs typeface="Raleway" pitchFamily="34" charset="-120"/>
              </a:rPr>
              <a:t>We downloaded datasets using kagglehub.dataset_download() from official Kaggle links. The datasets were loaded into memory using librosa for audio signal processing.</a:t>
            </a:r>
            <a:endParaRPr lang="en-US" sz="1550" dirty="0"/>
          </a:p>
        </p:txBody>
      </p:sp>
      <p:sp>
        <p:nvSpPr>
          <p:cNvPr id="7" name="Shape 4"/>
          <p:cNvSpPr/>
          <p:nvPr/>
        </p:nvSpPr>
        <p:spPr>
          <a:xfrm>
            <a:off x="6350913" y="3139797"/>
            <a:ext cx="150733" cy="1399818"/>
          </a:xfrm>
          <a:prstGeom prst="roundRect">
            <a:avLst>
              <a:gd name="adj" fmla="val 20008"/>
            </a:avLst>
          </a:prstGeom>
          <a:solidFill>
            <a:srgbClr val="3A3B3C"/>
          </a:solidFill>
          <a:ln/>
        </p:spPr>
      </p:sp>
      <p:sp>
        <p:nvSpPr>
          <p:cNvPr id="8" name="Text 5"/>
          <p:cNvSpPr/>
          <p:nvPr/>
        </p:nvSpPr>
        <p:spPr>
          <a:xfrm>
            <a:off x="6803231" y="3139797"/>
            <a:ext cx="2513171" cy="314087"/>
          </a:xfrm>
          <a:prstGeom prst="rect">
            <a:avLst/>
          </a:prstGeom>
          <a:noFill/>
          <a:ln/>
        </p:spPr>
        <p:txBody>
          <a:bodyPr wrap="none" lIns="0" tIns="0" rIns="0" bIns="0" rtlCol="0" anchor="t"/>
          <a:lstStyle/>
          <a:p>
            <a:pPr algn="l" indent="0" marL="0">
              <a:lnSpc>
                <a:spcPts val="2450"/>
              </a:lnSpc>
              <a:buNone/>
            </a:pPr>
            <a:r>
              <a:rPr lang="en-US" sz="1950" dirty="0">
                <a:solidFill>
                  <a:srgbClr val="CFCBBF"/>
                </a:solidFill>
                <a:latin typeface="Prata" pitchFamily="34" charset="0"/>
                <a:ea typeface="Prata" pitchFamily="34" charset="-122"/>
                <a:cs typeface="Prata" pitchFamily="34" charset="-120"/>
              </a:rPr>
              <a:t>Audio Loading</a:t>
            </a:r>
            <a:endParaRPr lang="en-US" sz="1950" dirty="0"/>
          </a:p>
        </p:txBody>
      </p:sp>
      <p:sp>
        <p:nvSpPr>
          <p:cNvPr id="9" name="Text 6"/>
          <p:cNvSpPr/>
          <p:nvPr/>
        </p:nvSpPr>
        <p:spPr>
          <a:xfrm>
            <a:off x="6803231" y="3574494"/>
            <a:ext cx="7264241" cy="965121"/>
          </a:xfrm>
          <a:prstGeom prst="rect">
            <a:avLst/>
          </a:prstGeom>
          <a:noFill/>
          <a:ln/>
        </p:spPr>
        <p:txBody>
          <a:bodyPr wrap="square" lIns="0" tIns="0" rIns="0" bIns="0" rtlCol="0" anchor="t"/>
          <a:lstStyle/>
          <a:p>
            <a:pPr algn="l" indent="0" marL="0">
              <a:lnSpc>
                <a:spcPts val="2500"/>
              </a:lnSpc>
              <a:buNone/>
            </a:pPr>
            <a:r>
              <a:rPr lang="en-US" sz="1550" dirty="0">
                <a:solidFill>
                  <a:srgbClr val="CFCBBF"/>
                </a:solidFill>
                <a:latin typeface="Raleway" pitchFamily="34" charset="0"/>
                <a:ea typeface="Raleway" pitchFamily="34" charset="-122"/>
                <a:cs typeface="Raleway" pitchFamily="34" charset="-120"/>
              </a:rPr>
              <a:t>Each .wav file was loaded using librosa.load(), with a fixed sampling rate of 22050 Hz. We applied padding where audio duration was short and skipped corrupted files.</a:t>
            </a:r>
            <a:endParaRPr lang="en-US" sz="1550" dirty="0"/>
          </a:p>
        </p:txBody>
      </p:sp>
      <p:sp>
        <p:nvSpPr>
          <p:cNvPr id="10" name="Shape 7"/>
          <p:cNvSpPr/>
          <p:nvPr/>
        </p:nvSpPr>
        <p:spPr>
          <a:xfrm>
            <a:off x="6652498" y="4740593"/>
            <a:ext cx="150733" cy="1399818"/>
          </a:xfrm>
          <a:prstGeom prst="roundRect">
            <a:avLst>
              <a:gd name="adj" fmla="val 20008"/>
            </a:avLst>
          </a:prstGeom>
          <a:solidFill>
            <a:srgbClr val="3A3B3C"/>
          </a:solidFill>
          <a:ln/>
        </p:spPr>
      </p:sp>
      <p:sp>
        <p:nvSpPr>
          <p:cNvPr id="11" name="Text 8"/>
          <p:cNvSpPr/>
          <p:nvPr/>
        </p:nvSpPr>
        <p:spPr>
          <a:xfrm>
            <a:off x="7104817" y="4740593"/>
            <a:ext cx="2513171" cy="314087"/>
          </a:xfrm>
          <a:prstGeom prst="rect">
            <a:avLst/>
          </a:prstGeom>
          <a:noFill/>
          <a:ln/>
        </p:spPr>
        <p:txBody>
          <a:bodyPr wrap="none" lIns="0" tIns="0" rIns="0" bIns="0" rtlCol="0" anchor="t"/>
          <a:lstStyle/>
          <a:p>
            <a:pPr algn="l" indent="0" marL="0">
              <a:lnSpc>
                <a:spcPts val="2450"/>
              </a:lnSpc>
              <a:buNone/>
            </a:pPr>
            <a:r>
              <a:rPr lang="en-US" sz="1950" dirty="0">
                <a:solidFill>
                  <a:srgbClr val="CFCBBF"/>
                </a:solidFill>
                <a:latin typeface="Prata" pitchFamily="34" charset="0"/>
                <a:ea typeface="Prata" pitchFamily="34" charset="-122"/>
                <a:cs typeface="Prata" pitchFamily="34" charset="-120"/>
              </a:rPr>
              <a:t>Feature Extraction</a:t>
            </a:r>
            <a:endParaRPr lang="en-US" sz="1950" dirty="0"/>
          </a:p>
        </p:txBody>
      </p:sp>
      <p:sp>
        <p:nvSpPr>
          <p:cNvPr id="12" name="Text 9"/>
          <p:cNvSpPr/>
          <p:nvPr/>
        </p:nvSpPr>
        <p:spPr>
          <a:xfrm>
            <a:off x="7104817" y="5175290"/>
            <a:ext cx="6962656" cy="965121"/>
          </a:xfrm>
          <a:prstGeom prst="rect">
            <a:avLst/>
          </a:prstGeom>
          <a:noFill/>
          <a:ln/>
        </p:spPr>
        <p:txBody>
          <a:bodyPr wrap="square" lIns="0" tIns="0" rIns="0" bIns="0" rtlCol="0" anchor="t"/>
          <a:lstStyle/>
          <a:p>
            <a:pPr algn="l" indent="0" marL="0">
              <a:lnSpc>
                <a:spcPts val="2500"/>
              </a:lnSpc>
              <a:buNone/>
            </a:pPr>
            <a:r>
              <a:rPr lang="en-US" sz="1550" dirty="0">
                <a:solidFill>
                  <a:srgbClr val="CFCBBF"/>
                </a:solidFill>
                <a:latin typeface="Raleway" pitchFamily="34" charset="0"/>
                <a:ea typeface="Raleway" pitchFamily="34" charset="-122"/>
                <a:cs typeface="Raleway" pitchFamily="34" charset="-120"/>
              </a:rPr>
              <a:t>We extracted MFCCs, Zero Crossing Rate (ZCR), and Root Mean Square Energy (RMSE) using Librosa. Features were standardized using StandardScaler, and class labels were encoded with LabelEncoder.</a:t>
            </a:r>
            <a:endParaRPr lang="en-US" sz="1550" dirty="0"/>
          </a:p>
        </p:txBody>
      </p:sp>
      <p:sp>
        <p:nvSpPr>
          <p:cNvPr id="13" name="Shape 10"/>
          <p:cNvSpPr/>
          <p:nvPr/>
        </p:nvSpPr>
        <p:spPr>
          <a:xfrm>
            <a:off x="6954083" y="6341388"/>
            <a:ext cx="150733" cy="1078111"/>
          </a:xfrm>
          <a:prstGeom prst="roundRect">
            <a:avLst>
              <a:gd name="adj" fmla="val 20008"/>
            </a:avLst>
          </a:prstGeom>
          <a:solidFill>
            <a:srgbClr val="3A3B3C"/>
          </a:solidFill>
          <a:ln/>
        </p:spPr>
      </p:sp>
      <p:sp>
        <p:nvSpPr>
          <p:cNvPr id="14" name="Text 11"/>
          <p:cNvSpPr/>
          <p:nvPr/>
        </p:nvSpPr>
        <p:spPr>
          <a:xfrm>
            <a:off x="7406402" y="6341388"/>
            <a:ext cx="2513171" cy="314087"/>
          </a:xfrm>
          <a:prstGeom prst="rect">
            <a:avLst/>
          </a:prstGeom>
          <a:noFill/>
          <a:ln/>
        </p:spPr>
        <p:txBody>
          <a:bodyPr wrap="none" lIns="0" tIns="0" rIns="0" bIns="0" rtlCol="0" anchor="t"/>
          <a:lstStyle/>
          <a:p>
            <a:pPr algn="l" indent="0" marL="0">
              <a:lnSpc>
                <a:spcPts val="2450"/>
              </a:lnSpc>
              <a:buNone/>
            </a:pPr>
            <a:r>
              <a:rPr lang="en-US" sz="1950" dirty="0">
                <a:solidFill>
                  <a:srgbClr val="CFCBBF"/>
                </a:solidFill>
                <a:latin typeface="Prata" pitchFamily="34" charset="0"/>
                <a:ea typeface="Prata" pitchFamily="34" charset="-122"/>
                <a:cs typeface="Prata" pitchFamily="34" charset="-120"/>
              </a:rPr>
              <a:t>Data Splitting</a:t>
            </a:r>
            <a:endParaRPr lang="en-US" sz="1950" dirty="0"/>
          </a:p>
        </p:txBody>
      </p:sp>
      <p:sp>
        <p:nvSpPr>
          <p:cNvPr id="15" name="Text 12"/>
          <p:cNvSpPr/>
          <p:nvPr/>
        </p:nvSpPr>
        <p:spPr>
          <a:xfrm>
            <a:off x="7406402" y="6776085"/>
            <a:ext cx="6661071" cy="643414"/>
          </a:xfrm>
          <a:prstGeom prst="rect">
            <a:avLst/>
          </a:prstGeom>
          <a:noFill/>
          <a:ln/>
        </p:spPr>
        <p:txBody>
          <a:bodyPr wrap="square" lIns="0" tIns="0" rIns="0" bIns="0" rtlCol="0" anchor="t"/>
          <a:lstStyle/>
          <a:p>
            <a:pPr algn="l" indent="0" marL="0">
              <a:lnSpc>
                <a:spcPts val="2500"/>
              </a:lnSpc>
              <a:buNone/>
            </a:pPr>
            <a:r>
              <a:rPr lang="en-US" sz="1550" dirty="0">
                <a:solidFill>
                  <a:srgbClr val="CFCBBF"/>
                </a:solidFill>
                <a:latin typeface="Raleway" pitchFamily="34" charset="0"/>
                <a:ea typeface="Raleway" pitchFamily="34" charset="-122"/>
                <a:cs typeface="Raleway" pitchFamily="34" charset="-120"/>
              </a:rPr>
              <a:t>An 80/20 split of the data into training and test subsets was obtained to ensure proper model evaluation.</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66976" y="558284"/>
            <a:ext cx="6309955" cy="632817"/>
          </a:xfrm>
          <a:prstGeom prst="rect">
            <a:avLst/>
          </a:prstGeom>
          <a:noFill/>
          <a:ln/>
        </p:spPr>
        <p:txBody>
          <a:bodyPr wrap="none" lIns="0" tIns="0" rIns="0" bIns="0" rtlCol="0" anchor="t"/>
          <a:lstStyle/>
          <a:p>
            <a:pPr algn="l" indent="0" marL="0">
              <a:lnSpc>
                <a:spcPts val="4950"/>
              </a:lnSpc>
              <a:buNone/>
            </a:pPr>
            <a:r>
              <a:rPr lang="en-US" sz="3950" dirty="0">
                <a:solidFill>
                  <a:srgbClr val="F2E782"/>
                </a:solidFill>
                <a:latin typeface="Prata" pitchFamily="34" charset="0"/>
                <a:ea typeface="Prata" pitchFamily="34" charset="-122"/>
                <a:cs typeface="Prata" pitchFamily="34" charset="-120"/>
              </a:rPr>
              <a:t>Video Data Preprocessing</a:t>
            </a:r>
            <a:endParaRPr lang="en-US" sz="3950" dirty="0"/>
          </a:p>
        </p:txBody>
      </p:sp>
      <p:pic>
        <p:nvPicPr>
          <p:cNvPr id="3" name="Image 0" descr="preencoded.png">    </p:cNvPr>
          <p:cNvPicPr>
            <a:picLocks noChangeAspect="1"/>
          </p:cNvPicPr>
          <p:nvPr/>
        </p:nvPicPr>
        <p:blipFill>
          <a:blip r:embed="rId1"/>
          <a:stretch>
            <a:fillRect/>
          </a:stretch>
        </p:blipFill>
        <p:spPr>
          <a:xfrm>
            <a:off x="566976" y="1596033"/>
            <a:ext cx="1012508" cy="1215033"/>
          </a:xfrm>
          <a:prstGeom prst="rect">
            <a:avLst/>
          </a:prstGeom>
        </p:spPr>
      </p:pic>
      <p:sp>
        <p:nvSpPr>
          <p:cNvPr id="4" name="Text 1"/>
          <p:cNvSpPr/>
          <p:nvPr/>
        </p:nvSpPr>
        <p:spPr>
          <a:xfrm>
            <a:off x="1883212" y="1798439"/>
            <a:ext cx="2531269" cy="316349"/>
          </a:xfrm>
          <a:prstGeom prst="rect">
            <a:avLst/>
          </a:prstGeom>
          <a:noFill/>
          <a:ln/>
        </p:spPr>
        <p:txBody>
          <a:bodyPr wrap="none" lIns="0" tIns="0" rIns="0" bIns="0" rtlCol="0" anchor="t"/>
          <a:lstStyle/>
          <a:p>
            <a:pPr algn="l" indent="0" marL="0">
              <a:lnSpc>
                <a:spcPts val="2450"/>
              </a:lnSpc>
              <a:buNone/>
            </a:pPr>
            <a:r>
              <a:rPr lang="en-US" sz="1950" dirty="0">
                <a:solidFill>
                  <a:srgbClr val="CFCBBF"/>
                </a:solidFill>
                <a:latin typeface="Prata" pitchFamily="34" charset="0"/>
                <a:ea typeface="Prata" pitchFamily="34" charset="-122"/>
                <a:cs typeface="Prata" pitchFamily="34" charset="-120"/>
              </a:rPr>
              <a:t>Dataset Loading</a:t>
            </a:r>
            <a:endParaRPr lang="en-US" sz="1950" dirty="0"/>
          </a:p>
        </p:txBody>
      </p:sp>
      <p:sp>
        <p:nvSpPr>
          <p:cNvPr id="5" name="Text 2"/>
          <p:cNvSpPr/>
          <p:nvPr/>
        </p:nvSpPr>
        <p:spPr>
          <a:xfrm>
            <a:off x="1883212" y="2236232"/>
            <a:ext cx="12180213" cy="323969"/>
          </a:xfrm>
          <a:prstGeom prst="rect">
            <a:avLst/>
          </a:prstGeom>
          <a:noFill/>
          <a:ln/>
        </p:spPr>
        <p:txBody>
          <a:bodyPr wrap="none" lIns="0" tIns="0" rIns="0" bIns="0" rtlCol="0" anchor="t"/>
          <a:lstStyle/>
          <a:p>
            <a:pPr algn="l" indent="0" marL="0">
              <a:lnSpc>
                <a:spcPts val="2550"/>
              </a:lnSpc>
              <a:buNone/>
            </a:pPr>
            <a:r>
              <a:rPr lang="en-US" sz="1550" dirty="0">
                <a:solidFill>
                  <a:srgbClr val="CFCBBF"/>
                </a:solidFill>
                <a:latin typeface="Raleway" pitchFamily="34" charset="0"/>
                <a:ea typeface="Raleway" pitchFamily="34" charset="-122"/>
                <a:cs typeface="Raleway" pitchFamily="34" charset="-120"/>
              </a:rPr>
              <a:t>The CSV-formatted FER2013 dataset was loaded using pandas.read_csv().</a:t>
            </a:r>
            <a:endParaRPr lang="en-US" sz="1550" dirty="0"/>
          </a:p>
        </p:txBody>
      </p:sp>
      <p:pic>
        <p:nvPicPr>
          <p:cNvPr id="6" name="Image 1" descr="preencoded.png">    </p:cNvPr>
          <p:cNvPicPr>
            <a:picLocks noChangeAspect="1"/>
          </p:cNvPicPr>
          <p:nvPr/>
        </p:nvPicPr>
        <p:blipFill>
          <a:blip r:embed="rId2"/>
          <a:stretch>
            <a:fillRect/>
          </a:stretch>
        </p:blipFill>
        <p:spPr>
          <a:xfrm>
            <a:off x="566976" y="2811066"/>
            <a:ext cx="1012508" cy="1215033"/>
          </a:xfrm>
          <a:prstGeom prst="rect">
            <a:avLst/>
          </a:prstGeom>
        </p:spPr>
      </p:pic>
      <p:sp>
        <p:nvSpPr>
          <p:cNvPr id="7" name="Text 3"/>
          <p:cNvSpPr/>
          <p:nvPr/>
        </p:nvSpPr>
        <p:spPr>
          <a:xfrm>
            <a:off x="1883212" y="3013472"/>
            <a:ext cx="2531269" cy="316349"/>
          </a:xfrm>
          <a:prstGeom prst="rect">
            <a:avLst/>
          </a:prstGeom>
          <a:noFill/>
          <a:ln/>
        </p:spPr>
        <p:txBody>
          <a:bodyPr wrap="none" lIns="0" tIns="0" rIns="0" bIns="0" rtlCol="0" anchor="t"/>
          <a:lstStyle/>
          <a:p>
            <a:pPr algn="l" indent="0" marL="0">
              <a:lnSpc>
                <a:spcPts val="2450"/>
              </a:lnSpc>
              <a:buNone/>
            </a:pPr>
            <a:r>
              <a:rPr lang="en-US" sz="1950" dirty="0">
                <a:solidFill>
                  <a:srgbClr val="CFCBBF"/>
                </a:solidFill>
                <a:latin typeface="Prata" pitchFamily="34" charset="0"/>
                <a:ea typeface="Prata" pitchFamily="34" charset="-122"/>
                <a:cs typeface="Prata" pitchFamily="34" charset="-120"/>
              </a:rPr>
              <a:t>Image Conversion</a:t>
            </a:r>
            <a:endParaRPr lang="en-US" sz="1950" dirty="0"/>
          </a:p>
        </p:txBody>
      </p:sp>
      <p:sp>
        <p:nvSpPr>
          <p:cNvPr id="8" name="Text 4"/>
          <p:cNvSpPr/>
          <p:nvPr/>
        </p:nvSpPr>
        <p:spPr>
          <a:xfrm>
            <a:off x="1883212" y="3451265"/>
            <a:ext cx="12180213" cy="323969"/>
          </a:xfrm>
          <a:prstGeom prst="rect">
            <a:avLst/>
          </a:prstGeom>
          <a:noFill/>
          <a:ln/>
        </p:spPr>
        <p:txBody>
          <a:bodyPr wrap="none" lIns="0" tIns="0" rIns="0" bIns="0" rtlCol="0" anchor="t"/>
          <a:lstStyle/>
          <a:p>
            <a:pPr algn="l" indent="0" marL="0">
              <a:lnSpc>
                <a:spcPts val="2550"/>
              </a:lnSpc>
              <a:buNone/>
            </a:pPr>
            <a:r>
              <a:rPr lang="en-US" sz="1550" dirty="0">
                <a:solidFill>
                  <a:srgbClr val="CFCBBF"/>
                </a:solidFill>
                <a:latin typeface="Raleway" pitchFamily="34" charset="0"/>
                <a:ea typeface="Raleway" pitchFamily="34" charset="-122"/>
                <a:cs typeface="Raleway" pitchFamily="34" charset="-120"/>
              </a:rPr>
              <a:t>Each pixel column was converted into a NumPy array and reshaped into 48x48 images.</a:t>
            </a:r>
            <a:endParaRPr lang="en-US" sz="1550" dirty="0"/>
          </a:p>
        </p:txBody>
      </p:sp>
      <p:pic>
        <p:nvPicPr>
          <p:cNvPr id="9" name="Image 2" descr="preencoded.png">    </p:cNvPr>
          <p:cNvPicPr>
            <a:picLocks noChangeAspect="1"/>
          </p:cNvPicPr>
          <p:nvPr/>
        </p:nvPicPr>
        <p:blipFill>
          <a:blip r:embed="rId3"/>
          <a:stretch>
            <a:fillRect/>
          </a:stretch>
        </p:blipFill>
        <p:spPr>
          <a:xfrm>
            <a:off x="566976" y="4026098"/>
            <a:ext cx="1012508" cy="1215033"/>
          </a:xfrm>
          <a:prstGeom prst="rect">
            <a:avLst/>
          </a:prstGeom>
        </p:spPr>
      </p:pic>
      <p:sp>
        <p:nvSpPr>
          <p:cNvPr id="10" name="Text 5"/>
          <p:cNvSpPr/>
          <p:nvPr/>
        </p:nvSpPr>
        <p:spPr>
          <a:xfrm>
            <a:off x="1883212" y="4228505"/>
            <a:ext cx="2531269" cy="316349"/>
          </a:xfrm>
          <a:prstGeom prst="rect">
            <a:avLst/>
          </a:prstGeom>
          <a:noFill/>
          <a:ln/>
        </p:spPr>
        <p:txBody>
          <a:bodyPr wrap="none" lIns="0" tIns="0" rIns="0" bIns="0" rtlCol="0" anchor="t"/>
          <a:lstStyle/>
          <a:p>
            <a:pPr algn="l" indent="0" marL="0">
              <a:lnSpc>
                <a:spcPts val="2450"/>
              </a:lnSpc>
              <a:buNone/>
            </a:pPr>
            <a:r>
              <a:rPr lang="en-US" sz="1950" dirty="0">
                <a:solidFill>
                  <a:srgbClr val="CFCBBF"/>
                </a:solidFill>
                <a:latin typeface="Prata" pitchFamily="34" charset="0"/>
                <a:ea typeface="Prata" pitchFamily="34" charset="-122"/>
                <a:cs typeface="Prata" pitchFamily="34" charset="-120"/>
              </a:rPr>
              <a:t>Normalization</a:t>
            </a:r>
            <a:endParaRPr lang="en-US" sz="1950" dirty="0"/>
          </a:p>
        </p:txBody>
      </p:sp>
      <p:sp>
        <p:nvSpPr>
          <p:cNvPr id="11" name="Text 6"/>
          <p:cNvSpPr/>
          <p:nvPr/>
        </p:nvSpPr>
        <p:spPr>
          <a:xfrm>
            <a:off x="1883212" y="4666297"/>
            <a:ext cx="12180213" cy="323969"/>
          </a:xfrm>
          <a:prstGeom prst="rect">
            <a:avLst/>
          </a:prstGeom>
          <a:noFill/>
          <a:ln/>
        </p:spPr>
        <p:txBody>
          <a:bodyPr wrap="none" lIns="0" tIns="0" rIns="0" bIns="0" rtlCol="0" anchor="t"/>
          <a:lstStyle/>
          <a:p>
            <a:pPr algn="l" indent="0" marL="0">
              <a:lnSpc>
                <a:spcPts val="2550"/>
              </a:lnSpc>
              <a:buNone/>
            </a:pPr>
            <a:r>
              <a:rPr lang="en-US" sz="1550" dirty="0">
                <a:solidFill>
                  <a:srgbClr val="CFCBBF"/>
                </a:solidFill>
                <a:latin typeface="Raleway" pitchFamily="34" charset="0"/>
                <a:ea typeface="Raleway" pitchFamily="34" charset="-122"/>
                <a:cs typeface="Raleway" pitchFamily="34" charset="-120"/>
              </a:rPr>
              <a:t>Pixel values were scaled from [0, 255] to [0, 1] by dividing by 255.</a:t>
            </a:r>
            <a:endParaRPr lang="en-US" sz="1550" dirty="0"/>
          </a:p>
        </p:txBody>
      </p:sp>
      <p:pic>
        <p:nvPicPr>
          <p:cNvPr id="12" name="Image 3" descr="preencoded.png">    </p:cNvPr>
          <p:cNvPicPr>
            <a:picLocks noChangeAspect="1"/>
          </p:cNvPicPr>
          <p:nvPr/>
        </p:nvPicPr>
        <p:blipFill>
          <a:blip r:embed="rId4"/>
          <a:stretch>
            <a:fillRect/>
          </a:stretch>
        </p:blipFill>
        <p:spPr>
          <a:xfrm>
            <a:off x="566976" y="5241131"/>
            <a:ext cx="1012508" cy="1215033"/>
          </a:xfrm>
          <a:prstGeom prst="rect">
            <a:avLst/>
          </a:prstGeom>
        </p:spPr>
      </p:pic>
      <p:sp>
        <p:nvSpPr>
          <p:cNvPr id="13" name="Text 7"/>
          <p:cNvSpPr/>
          <p:nvPr/>
        </p:nvSpPr>
        <p:spPr>
          <a:xfrm>
            <a:off x="1883212" y="5443537"/>
            <a:ext cx="2531269" cy="316349"/>
          </a:xfrm>
          <a:prstGeom prst="rect">
            <a:avLst/>
          </a:prstGeom>
          <a:noFill/>
          <a:ln/>
        </p:spPr>
        <p:txBody>
          <a:bodyPr wrap="none" lIns="0" tIns="0" rIns="0" bIns="0" rtlCol="0" anchor="t"/>
          <a:lstStyle/>
          <a:p>
            <a:pPr algn="l" indent="0" marL="0">
              <a:lnSpc>
                <a:spcPts val="2450"/>
              </a:lnSpc>
              <a:buNone/>
            </a:pPr>
            <a:r>
              <a:rPr lang="en-US" sz="1950" dirty="0">
                <a:solidFill>
                  <a:srgbClr val="CFCBBF"/>
                </a:solidFill>
                <a:latin typeface="Prata" pitchFamily="34" charset="0"/>
                <a:ea typeface="Prata" pitchFamily="34" charset="-122"/>
                <a:cs typeface="Prata" pitchFamily="34" charset="-120"/>
              </a:rPr>
              <a:t>Reshaping</a:t>
            </a:r>
            <a:endParaRPr lang="en-US" sz="1950" dirty="0"/>
          </a:p>
        </p:txBody>
      </p:sp>
      <p:sp>
        <p:nvSpPr>
          <p:cNvPr id="14" name="Text 8"/>
          <p:cNvSpPr/>
          <p:nvPr/>
        </p:nvSpPr>
        <p:spPr>
          <a:xfrm>
            <a:off x="1883212" y="5881330"/>
            <a:ext cx="12180213" cy="323969"/>
          </a:xfrm>
          <a:prstGeom prst="rect">
            <a:avLst/>
          </a:prstGeom>
          <a:noFill/>
          <a:ln/>
        </p:spPr>
        <p:txBody>
          <a:bodyPr wrap="none" lIns="0" tIns="0" rIns="0" bIns="0" rtlCol="0" anchor="t"/>
          <a:lstStyle/>
          <a:p>
            <a:pPr algn="l" indent="0" marL="0">
              <a:lnSpc>
                <a:spcPts val="2550"/>
              </a:lnSpc>
              <a:buNone/>
            </a:pPr>
            <a:r>
              <a:rPr lang="en-US" sz="1550" dirty="0">
                <a:solidFill>
                  <a:srgbClr val="CFCBBF"/>
                </a:solidFill>
                <a:latin typeface="Raleway" pitchFamily="34" charset="0"/>
                <a:ea typeface="Raleway" pitchFamily="34" charset="-122"/>
                <a:cs typeface="Raleway" pitchFamily="34" charset="-120"/>
              </a:rPr>
              <a:t>Input image shapes were reshaped from (48, 48) to (48, 48, 1) to match CNN architecture requirements.</a:t>
            </a:r>
            <a:endParaRPr lang="en-US" sz="1550" dirty="0"/>
          </a:p>
        </p:txBody>
      </p:sp>
      <p:pic>
        <p:nvPicPr>
          <p:cNvPr id="15" name="Image 4" descr="preencoded.png">    </p:cNvPr>
          <p:cNvPicPr>
            <a:picLocks noChangeAspect="1"/>
          </p:cNvPicPr>
          <p:nvPr/>
        </p:nvPicPr>
        <p:blipFill>
          <a:blip r:embed="rId5"/>
          <a:stretch>
            <a:fillRect/>
          </a:stretch>
        </p:blipFill>
        <p:spPr>
          <a:xfrm>
            <a:off x="566976" y="6456164"/>
            <a:ext cx="1012508" cy="1215033"/>
          </a:xfrm>
          <a:prstGeom prst="rect">
            <a:avLst/>
          </a:prstGeom>
        </p:spPr>
      </p:pic>
      <p:sp>
        <p:nvSpPr>
          <p:cNvPr id="16" name="Text 9"/>
          <p:cNvSpPr/>
          <p:nvPr/>
        </p:nvSpPr>
        <p:spPr>
          <a:xfrm>
            <a:off x="1883212" y="6658570"/>
            <a:ext cx="2531269" cy="316349"/>
          </a:xfrm>
          <a:prstGeom prst="rect">
            <a:avLst/>
          </a:prstGeom>
          <a:noFill/>
          <a:ln/>
        </p:spPr>
        <p:txBody>
          <a:bodyPr wrap="none" lIns="0" tIns="0" rIns="0" bIns="0" rtlCol="0" anchor="t"/>
          <a:lstStyle/>
          <a:p>
            <a:pPr algn="l" indent="0" marL="0">
              <a:lnSpc>
                <a:spcPts val="2450"/>
              </a:lnSpc>
              <a:buNone/>
            </a:pPr>
            <a:r>
              <a:rPr lang="en-US" sz="1950" dirty="0">
                <a:solidFill>
                  <a:srgbClr val="CFCBBF"/>
                </a:solidFill>
                <a:latin typeface="Prata" pitchFamily="34" charset="0"/>
                <a:ea typeface="Prata" pitchFamily="34" charset="-122"/>
                <a:cs typeface="Prata" pitchFamily="34" charset="-120"/>
              </a:rPr>
              <a:t>Data Splitting</a:t>
            </a:r>
            <a:endParaRPr lang="en-US" sz="1950" dirty="0"/>
          </a:p>
        </p:txBody>
      </p:sp>
      <p:sp>
        <p:nvSpPr>
          <p:cNvPr id="17" name="Text 10"/>
          <p:cNvSpPr/>
          <p:nvPr/>
        </p:nvSpPr>
        <p:spPr>
          <a:xfrm>
            <a:off x="1883212" y="7096363"/>
            <a:ext cx="12180213" cy="323969"/>
          </a:xfrm>
          <a:prstGeom prst="rect">
            <a:avLst/>
          </a:prstGeom>
          <a:noFill/>
          <a:ln/>
        </p:spPr>
        <p:txBody>
          <a:bodyPr wrap="none" lIns="0" tIns="0" rIns="0" bIns="0" rtlCol="0" anchor="t"/>
          <a:lstStyle/>
          <a:p>
            <a:pPr algn="l" indent="0" marL="0">
              <a:lnSpc>
                <a:spcPts val="2550"/>
              </a:lnSpc>
              <a:buNone/>
            </a:pPr>
            <a:r>
              <a:rPr lang="en-US" sz="1550" dirty="0">
                <a:solidFill>
                  <a:srgbClr val="CFCBBF"/>
                </a:solidFill>
                <a:latin typeface="Raleway" pitchFamily="34" charset="0"/>
                <a:ea typeface="Raleway" pitchFamily="34" charset="-122"/>
                <a:cs typeface="Raleway" pitchFamily="34" charset="-120"/>
              </a:rPr>
              <a:t>Data was split using train_test_split() with a 70/15/15 ratio (Train/Val/Test).</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497086" y="630317"/>
            <a:ext cx="7908965" cy="554831"/>
          </a:xfrm>
          <a:prstGeom prst="rect">
            <a:avLst/>
          </a:prstGeom>
          <a:noFill/>
          <a:ln/>
        </p:spPr>
        <p:txBody>
          <a:bodyPr wrap="none" lIns="0" tIns="0" rIns="0" bIns="0" rtlCol="0" anchor="t"/>
          <a:lstStyle/>
          <a:p>
            <a:pPr algn="l" indent="0" marL="0">
              <a:lnSpc>
                <a:spcPts val="4350"/>
              </a:lnSpc>
              <a:buNone/>
            </a:pPr>
            <a:r>
              <a:rPr lang="en-US" sz="3450" dirty="0">
                <a:solidFill>
                  <a:srgbClr val="F2E782"/>
                </a:solidFill>
                <a:latin typeface="Prata" pitchFamily="34" charset="0"/>
                <a:ea typeface="Prata" pitchFamily="34" charset="-122"/>
                <a:cs typeface="Prata" pitchFamily="34" charset="-120"/>
              </a:rPr>
              <a:t>Speech Emotion Recognition Models</a:t>
            </a:r>
            <a:endParaRPr lang="en-US" sz="3450" dirty="0"/>
          </a:p>
        </p:txBody>
      </p:sp>
      <p:pic>
        <p:nvPicPr>
          <p:cNvPr id="3" name="Image 0" descr="preencoded.png">    </p:cNvPr>
          <p:cNvPicPr>
            <a:picLocks noChangeAspect="1"/>
          </p:cNvPicPr>
          <p:nvPr/>
        </p:nvPicPr>
        <p:blipFill>
          <a:blip r:embed="rId1"/>
          <a:stretch>
            <a:fillRect/>
          </a:stretch>
        </p:blipFill>
        <p:spPr>
          <a:xfrm>
            <a:off x="3231118" y="1540193"/>
            <a:ext cx="1349931" cy="1022866"/>
          </a:xfrm>
          <a:prstGeom prst="rect">
            <a:avLst/>
          </a:prstGeom>
        </p:spPr>
      </p:pic>
      <p:pic>
        <p:nvPicPr>
          <p:cNvPr id="4" name="Image 1" descr="preencoded.png">    </p:cNvPr>
          <p:cNvPicPr>
            <a:picLocks noChangeAspect="1"/>
          </p:cNvPicPr>
          <p:nvPr/>
        </p:nvPicPr>
        <p:blipFill>
          <a:blip r:embed="rId2"/>
          <a:stretch>
            <a:fillRect/>
          </a:stretch>
        </p:blipFill>
        <p:spPr>
          <a:xfrm>
            <a:off x="3781187" y="2022396"/>
            <a:ext cx="249555" cy="312063"/>
          </a:xfrm>
          <a:prstGeom prst="rect">
            <a:avLst/>
          </a:prstGeom>
        </p:spPr>
      </p:pic>
      <p:sp>
        <p:nvSpPr>
          <p:cNvPr id="5" name="Text 1"/>
          <p:cNvSpPr/>
          <p:nvPr/>
        </p:nvSpPr>
        <p:spPr>
          <a:xfrm>
            <a:off x="4758571" y="1717715"/>
            <a:ext cx="2219206" cy="277416"/>
          </a:xfrm>
          <a:prstGeom prst="rect">
            <a:avLst/>
          </a:prstGeom>
          <a:noFill/>
          <a:ln/>
        </p:spPr>
        <p:txBody>
          <a:bodyPr wrap="none" lIns="0" tIns="0" rIns="0" bIns="0" rtlCol="0" anchor="t"/>
          <a:lstStyle/>
          <a:p>
            <a:pPr algn="l" indent="0" marL="0">
              <a:lnSpc>
                <a:spcPts val="2150"/>
              </a:lnSpc>
              <a:buNone/>
            </a:pPr>
            <a:r>
              <a:rPr lang="en-US" sz="1700" dirty="0">
                <a:solidFill>
                  <a:srgbClr val="CFCBBF"/>
                </a:solidFill>
                <a:latin typeface="Prata" pitchFamily="34" charset="0"/>
                <a:ea typeface="Prata" pitchFamily="34" charset="-122"/>
                <a:cs typeface="Prata" pitchFamily="34" charset="-120"/>
              </a:rPr>
              <a:t>CNN + Self-Attention</a:t>
            </a:r>
            <a:endParaRPr lang="en-US" sz="1700" dirty="0"/>
          </a:p>
        </p:txBody>
      </p:sp>
      <p:sp>
        <p:nvSpPr>
          <p:cNvPr id="6" name="Text 2"/>
          <p:cNvSpPr/>
          <p:nvPr/>
        </p:nvSpPr>
        <p:spPr>
          <a:xfrm>
            <a:off x="4758571" y="2101572"/>
            <a:ext cx="2224564" cy="283964"/>
          </a:xfrm>
          <a:prstGeom prst="rect">
            <a:avLst/>
          </a:prstGeom>
          <a:noFill/>
          <a:ln/>
        </p:spPr>
        <p:txBody>
          <a:bodyPr wrap="none" lIns="0" tIns="0" rIns="0" bIns="0" rtlCol="0" anchor="t"/>
          <a:lstStyle/>
          <a:p>
            <a:pPr algn="l" indent="0" marL="0">
              <a:lnSpc>
                <a:spcPts val="2200"/>
              </a:lnSpc>
              <a:buNone/>
            </a:pPr>
            <a:r>
              <a:rPr lang="en-US" sz="1350" dirty="0">
                <a:solidFill>
                  <a:srgbClr val="CFCBBF"/>
                </a:solidFill>
                <a:latin typeface="Raleway" pitchFamily="34" charset="0"/>
                <a:ea typeface="Raleway" pitchFamily="34" charset="-122"/>
                <a:cs typeface="Raleway" pitchFamily="34" charset="-120"/>
              </a:rPr>
              <a:t>Highest accuracy at 68.32%</a:t>
            </a:r>
            <a:endParaRPr lang="en-US" sz="1350" dirty="0"/>
          </a:p>
        </p:txBody>
      </p:sp>
      <p:sp>
        <p:nvSpPr>
          <p:cNvPr id="7" name="Shape 3"/>
          <p:cNvSpPr/>
          <p:nvPr/>
        </p:nvSpPr>
        <p:spPr>
          <a:xfrm>
            <a:off x="4625340" y="2575679"/>
            <a:ext cx="9463683" cy="11430"/>
          </a:xfrm>
          <a:prstGeom prst="roundRect">
            <a:avLst>
              <a:gd name="adj" fmla="val 232997"/>
            </a:avLst>
          </a:prstGeom>
          <a:solidFill>
            <a:srgbClr val="535455"/>
          </a:solidFill>
          <a:ln/>
        </p:spPr>
      </p:sp>
      <p:pic>
        <p:nvPicPr>
          <p:cNvPr id="8" name="Image 2" descr="preencoded.png">    </p:cNvPr>
          <p:cNvPicPr>
            <a:picLocks noChangeAspect="1"/>
          </p:cNvPicPr>
          <p:nvPr/>
        </p:nvPicPr>
        <p:blipFill>
          <a:blip r:embed="rId3"/>
          <a:stretch>
            <a:fillRect/>
          </a:stretch>
        </p:blipFill>
        <p:spPr>
          <a:xfrm>
            <a:off x="2556153" y="2607350"/>
            <a:ext cx="2699861" cy="1022866"/>
          </a:xfrm>
          <a:prstGeom prst="rect">
            <a:avLst/>
          </a:prstGeom>
        </p:spPr>
      </p:pic>
      <p:pic>
        <p:nvPicPr>
          <p:cNvPr id="9" name="Image 3" descr="preencoded.png">    </p:cNvPr>
          <p:cNvPicPr>
            <a:picLocks noChangeAspect="1"/>
          </p:cNvPicPr>
          <p:nvPr/>
        </p:nvPicPr>
        <p:blipFill>
          <a:blip r:embed="rId4"/>
          <a:stretch>
            <a:fillRect/>
          </a:stretch>
        </p:blipFill>
        <p:spPr>
          <a:xfrm>
            <a:off x="3781306" y="2962751"/>
            <a:ext cx="249555" cy="312063"/>
          </a:xfrm>
          <a:prstGeom prst="rect">
            <a:avLst/>
          </a:prstGeom>
        </p:spPr>
      </p:pic>
      <p:sp>
        <p:nvSpPr>
          <p:cNvPr id="10" name="Text 4"/>
          <p:cNvSpPr/>
          <p:nvPr/>
        </p:nvSpPr>
        <p:spPr>
          <a:xfrm>
            <a:off x="5433536" y="2784872"/>
            <a:ext cx="1656398" cy="277416"/>
          </a:xfrm>
          <a:prstGeom prst="rect">
            <a:avLst/>
          </a:prstGeom>
          <a:noFill/>
          <a:ln/>
        </p:spPr>
        <p:txBody>
          <a:bodyPr wrap="none" lIns="0" tIns="0" rIns="0" bIns="0" rtlCol="0" anchor="t"/>
          <a:lstStyle/>
          <a:p>
            <a:pPr algn="l" indent="0" marL="0">
              <a:lnSpc>
                <a:spcPts val="2150"/>
              </a:lnSpc>
              <a:buNone/>
            </a:pPr>
            <a:r>
              <a:rPr lang="en-US" sz="1700" dirty="0">
                <a:solidFill>
                  <a:srgbClr val="CFCBBF"/>
                </a:solidFill>
                <a:latin typeface="Prata" pitchFamily="34" charset="0"/>
                <a:ea typeface="Prata" pitchFamily="34" charset="-122"/>
                <a:cs typeface="Prata" pitchFamily="34" charset="-120"/>
              </a:rPr>
              <a:t>CNN + BiLSTM</a:t>
            </a:r>
            <a:endParaRPr lang="en-US" sz="1700" dirty="0"/>
          </a:p>
        </p:txBody>
      </p:sp>
      <p:sp>
        <p:nvSpPr>
          <p:cNvPr id="11" name="Text 5"/>
          <p:cNvSpPr/>
          <p:nvPr/>
        </p:nvSpPr>
        <p:spPr>
          <a:xfrm>
            <a:off x="5433536" y="3168729"/>
            <a:ext cx="1656398" cy="283964"/>
          </a:xfrm>
          <a:prstGeom prst="rect">
            <a:avLst/>
          </a:prstGeom>
          <a:noFill/>
          <a:ln/>
        </p:spPr>
        <p:txBody>
          <a:bodyPr wrap="none" lIns="0" tIns="0" rIns="0" bIns="0" rtlCol="0" anchor="t"/>
          <a:lstStyle/>
          <a:p>
            <a:pPr algn="l" indent="0" marL="0">
              <a:lnSpc>
                <a:spcPts val="2200"/>
              </a:lnSpc>
              <a:buNone/>
            </a:pPr>
            <a:r>
              <a:rPr lang="en-US" sz="1350" dirty="0">
                <a:solidFill>
                  <a:srgbClr val="CFCBBF"/>
                </a:solidFill>
                <a:latin typeface="Raleway" pitchFamily="34" charset="0"/>
                <a:ea typeface="Raleway" pitchFamily="34" charset="-122"/>
                <a:cs typeface="Raleway" pitchFamily="34" charset="-120"/>
              </a:rPr>
              <a:t>67.34% accuracy</a:t>
            </a:r>
            <a:endParaRPr lang="en-US" sz="1350" dirty="0"/>
          </a:p>
        </p:txBody>
      </p:sp>
      <p:sp>
        <p:nvSpPr>
          <p:cNvPr id="12" name="Shape 6"/>
          <p:cNvSpPr/>
          <p:nvPr/>
        </p:nvSpPr>
        <p:spPr>
          <a:xfrm>
            <a:off x="5300305" y="3642836"/>
            <a:ext cx="8788718" cy="11430"/>
          </a:xfrm>
          <a:prstGeom prst="roundRect">
            <a:avLst>
              <a:gd name="adj" fmla="val 232997"/>
            </a:avLst>
          </a:prstGeom>
          <a:solidFill>
            <a:srgbClr val="535455"/>
          </a:solidFill>
          <a:ln/>
        </p:spPr>
      </p:sp>
      <p:pic>
        <p:nvPicPr>
          <p:cNvPr id="13" name="Image 4" descr="preencoded.png">    </p:cNvPr>
          <p:cNvPicPr>
            <a:picLocks noChangeAspect="1"/>
          </p:cNvPicPr>
          <p:nvPr/>
        </p:nvPicPr>
        <p:blipFill>
          <a:blip r:embed="rId5"/>
          <a:stretch>
            <a:fillRect/>
          </a:stretch>
        </p:blipFill>
        <p:spPr>
          <a:xfrm>
            <a:off x="1881068" y="3674507"/>
            <a:ext cx="4049911" cy="1022866"/>
          </a:xfrm>
          <a:prstGeom prst="rect">
            <a:avLst/>
          </a:prstGeom>
        </p:spPr>
      </p:pic>
      <p:pic>
        <p:nvPicPr>
          <p:cNvPr id="14" name="Image 5" descr="preencoded.png">    </p:cNvPr>
          <p:cNvPicPr>
            <a:picLocks noChangeAspect="1"/>
          </p:cNvPicPr>
          <p:nvPr/>
        </p:nvPicPr>
        <p:blipFill>
          <a:blip r:embed="rId6"/>
          <a:stretch>
            <a:fillRect/>
          </a:stretch>
        </p:blipFill>
        <p:spPr>
          <a:xfrm>
            <a:off x="3781187" y="4029908"/>
            <a:ext cx="249555" cy="312063"/>
          </a:xfrm>
          <a:prstGeom prst="rect">
            <a:avLst/>
          </a:prstGeom>
        </p:spPr>
      </p:pic>
      <p:sp>
        <p:nvSpPr>
          <p:cNvPr id="15" name="Text 7"/>
          <p:cNvSpPr/>
          <p:nvPr/>
        </p:nvSpPr>
        <p:spPr>
          <a:xfrm>
            <a:off x="6108502" y="3852029"/>
            <a:ext cx="1361123" cy="277416"/>
          </a:xfrm>
          <a:prstGeom prst="rect">
            <a:avLst/>
          </a:prstGeom>
          <a:noFill/>
          <a:ln/>
        </p:spPr>
        <p:txBody>
          <a:bodyPr wrap="none" lIns="0" tIns="0" rIns="0" bIns="0" rtlCol="0" anchor="t"/>
          <a:lstStyle/>
          <a:p>
            <a:pPr algn="l" indent="0" marL="0">
              <a:lnSpc>
                <a:spcPts val="2150"/>
              </a:lnSpc>
              <a:buNone/>
            </a:pPr>
            <a:r>
              <a:rPr lang="en-US" sz="1700" dirty="0">
                <a:solidFill>
                  <a:srgbClr val="CFCBBF"/>
                </a:solidFill>
                <a:latin typeface="Prata" pitchFamily="34" charset="0"/>
                <a:ea typeface="Prata" pitchFamily="34" charset="-122"/>
                <a:cs typeface="Prata" pitchFamily="34" charset="-120"/>
              </a:rPr>
              <a:t>Basic CNN</a:t>
            </a:r>
            <a:endParaRPr lang="en-US" sz="1700" dirty="0"/>
          </a:p>
        </p:txBody>
      </p:sp>
      <p:sp>
        <p:nvSpPr>
          <p:cNvPr id="16" name="Text 8"/>
          <p:cNvSpPr/>
          <p:nvPr/>
        </p:nvSpPr>
        <p:spPr>
          <a:xfrm>
            <a:off x="6108502" y="4235887"/>
            <a:ext cx="1361123" cy="283964"/>
          </a:xfrm>
          <a:prstGeom prst="rect">
            <a:avLst/>
          </a:prstGeom>
          <a:noFill/>
          <a:ln/>
        </p:spPr>
        <p:txBody>
          <a:bodyPr wrap="none" lIns="0" tIns="0" rIns="0" bIns="0" rtlCol="0" anchor="t"/>
          <a:lstStyle/>
          <a:p>
            <a:pPr algn="l" indent="0" marL="0">
              <a:lnSpc>
                <a:spcPts val="2200"/>
              </a:lnSpc>
              <a:buNone/>
            </a:pPr>
            <a:r>
              <a:rPr lang="en-US" sz="1350" dirty="0">
                <a:solidFill>
                  <a:srgbClr val="CFCBBF"/>
                </a:solidFill>
                <a:latin typeface="Raleway" pitchFamily="34" charset="0"/>
                <a:ea typeface="Raleway" pitchFamily="34" charset="-122"/>
                <a:cs typeface="Raleway" pitchFamily="34" charset="-120"/>
              </a:rPr>
              <a:t>65.05% accuracy</a:t>
            </a:r>
            <a:endParaRPr lang="en-US" sz="1350" dirty="0"/>
          </a:p>
        </p:txBody>
      </p:sp>
      <p:sp>
        <p:nvSpPr>
          <p:cNvPr id="17" name="Shape 9"/>
          <p:cNvSpPr/>
          <p:nvPr/>
        </p:nvSpPr>
        <p:spPr>
          <a:xfrm>
            <a:off x="5975271" y="4709993"/>
            <a:ext cx="8113752" cy="11430"/>
          </a:xfrm>
          <a:prstGeom prst="roundRect">
            <a:avLst>
              <a:gd name="adj" fmla="val 232997"/>
            </a:avLst>
          </a:prstGeom>
          <a:solidFill>
            <a:srgbClr val="535455"/>
          </a:solidFill>
          <a:ln/>
        </p:spPr>
      </p:sp>
      <p:pic>
        <p:nvPicPr>
          <p:cNvPr id="18" name="Image 6" descr="preencoded.png">    </p:cNvPr>
          <p:cNvPicPr>
            <a:picLocks noChangeAspect="1"/>
          </p:cNvPicPr>
          <p:nvPr/>
        </p:nvPicPr>
        <p:blipFill>
          <a:blip r:embed="rId7"/>
          <a:stretch>
            <a:fillRect/>
          </a:stretch>
        </p:blipFill>
        <p:spPr>
          <a:xfrm>
            <a:off x="1206103" y="4741664"/>
            <a:ext cx="5399842" cy="1022866"/>
          </a:xfrm>
          <a:prstGeom prst="rect">
            <a:avLst/>
          </a:prstGeom>
        </p:spPr>
      </p:pic>
      <p:pic>
        <p:nvPicPr>
          <p:cNvPr id="19" name="Image 7" descr="preencoded.png">    </p:cNvPr>
          <p:cNvPicPr>
            <a:picLocks noChangeAspect="1"/>
          </p:cNvPicPr>
          <p:nvPr/>
        </p:nvPicPr>
        <p:blipFill>
          <a:blip r:embed="rId8"/>
          <a:stretch>
            <a:fillRect/>
          </a:stretch>
        </p:blipFill>
        <p:spPr>
          <a:xfrm>
            <a:off x="3781187" y="5097066"/>
            <a:ext cx="249555" cy="312063"/>
          </a:xfrm>
          <a:prstGeom prst="rect">
            <a:avLst/>
          </a:prstGeom>
        </p:spPr>
      </p:pic>
      <p:sp>
        <p:nvSpPr>
          <p:cNvPr id="20" name="Text 10"/>
          <p:cNvSpPr/>
          <p:nvPr/>
        </p:nvSpPr>
        <p:spPr>
          <a:xfrm>
            <a:off x="6783467" y="4919186"/>
            <a:ext cx="1426964" cy="277416"/>
          </a:xfrm>
          <a:prstGeom prst="rect">
            <a:avLst/>
          </a:prstGeom>
          <a:noFill/>
          <a:ln/>
        </p:spPr>
        <p:txBody>
          <a:bodyPr wrap="none" lIns="0" tIns="0" rIns="0" bIns="0" rtlCol="0" anchor="t"/>
          <a:lstStyle/>
          <a:p>
            <a:pPr algn="l" indent="0" marL="0">
              <a:lnSpc>
                <a:spcPts val="2150"/>
              </a:lnSpc>
              <a:buNone/>
            </a:pPr>
            <a:r>
              <a:rPr lang="en-US" sz="1700" dirty="0">
                <a:solidFill>
                  <a:srgbClr val="CFCBBF"/>
                </a:solidFill>
                <a:latin typeface="Prata" pitchFamily="34" charset="0"/>
                <a:ea typeface="Prata" pitchFamily="34" charset="-122"/>
                <a:cs typeface="Prata" pitchFamily="34" charset="-120"/>
              </a:rPr>
              <a:t>CNN + LSTM</a:t>
            </a:r>
            <a:endParaRPr lang="en-US" sz="1700" dirty="0"/>
          </a:p>
        </p:txBody>
      </p:sp>
      <p:sp>
        <p:nvSpPr>
          <p:cNvPr id="21" name="Text 11"/>
          <p:cNvSpPr/>
          <p:nvPr/>
        </p:nvSpPr>
        <p:spPr>
          <a:xfrm>
            <a:off x="6783467" y="5303044"/>
            <a:ext cx="1426964" cy="283964"/>
          </a:xfrm>
          <a:prstGeom prst="rect">
            <a:avLst/>
          </a:prstGeom>
          <a:noFill/>
          <a:ln/>
        </p:spPr>
        <p:txBody>
          <a:bodyPr wrap="none" lIns="0" tIns="0" rIns="0" bIns="0" rtlCol="0" anchor="t"/>
          <a:lstStyle/>
          <a:p>
            <a:pPr algn="l" indent="0" marL="0">
              <a:lnSpc>
                <a:spcPts val="2200"/>
              </a:lnSpc>
              <a:buNone/>
            </a:pPr>
            <a:r>
              <a:rPr lang="en-US" sz="1350" dirty="0">
                <a:solidFill>
                  <a:srgbClr val="CFCBBF"/>
                </a:solidFill>
                <a:latin typeface="Raleway" pitchFamily="34" charset="0"/>
                <a:ea typeface="Raleway" pitchFamily="34" charset="-122"/>
                <a:cs typeface="Raleway" pitchFamily="34" charset="-120"/>
              </a:rPr>
              <a:t>62.49% accuracy</a:t>
            </a:r>
            <a:endParaRPr lang="en-US" sz="1350" dirty="0"/>
          </a:p>
        </p:txBody>
      </p:sp>
      <p:sp>
        <p:nvSpPr>
          <p:cNvPr id="22" name="Shape 12"/>
          <p:cNvSpPr/>
          <p:nvPr/>
        </p:nvSpPr>
        <p:spPr>
          <a:xfrm>
            <a:off x="6650236" y="5777151"/>
            <a:ext cx="7438787" cy="11430"/>
          </a:xfrm>
          <a:prstGeom prst="roundRect">
            <a:avLst>
              <a:gd name="adj" fmla="val 232997"/>
            </a:avLst>
          </a:prstGeom>
          <a:solidFill>
            <a:srgbClr val="535455"/>
          </a:solidFill>
          <a:ln/>
        </p:spPr>
      </p:sp>
      <p:pic>
        <p:nvPicPr>
          <p:cNvPr id="23" name="Image 8" descr="preencoded.png">    </p:cNvPr>
          <p:cNvPicPr>
            <a:picLocks noChangeAspect="1"/>
          </p:cNvPicPr>
          <p:nvPr/>
        </p:nvPicPr>
        <p:blipFill>
          <a:blip r:embed="rId9"/>
          <a:stretch>
            <a:fillRect/>
          </a:stretch>
        </p:blipFill>
        <p:spPr>
          <a:xfrm>
            <a:off x="531138" y="5808821"/>
            <a:ext cx="6749891" cy="1022866"/>
          </a:xfrm>
          <a:prstGeom prst="rect">
            <a:avLst/>
          </a:prstGeom>
        </p:spPr>
      </p:pic>
      <p:pic>
        <p:nvPicPr>
          <p:cNvPr id="24" name="Image 9" descr="preencoded.png">    </p:cNvPr>
          <p:cNvPicPr>
            <a:picLocks noChangeAspect="1"/>
          </p:cNvPicPr>
          <p:nvPr/>
        </p:nvPicPr>
        <p:blipFill>
          <a:blip r:embed="rId10"/>
          <a:stretch>
            <a:fillRect/>
          </a:stretch>
        </p:blipFill>
        <p:spPr>
          <a:xfrm>
            <a:off x="3781187" y="6164223"/>
            <a:ext cx="249555" cy="312063"/>
          </a:xfrm>
          <a:prstGeom prst="rect">
            <a:avLst/>
          </a:prstGeom>
        </p:spPr>
      </p:pic>
      <p:sp>
        <p:nvSpPr>
          <p:cNvPr id="25" name="Text 13"/>
          <p:cNvSpPr/>
          <p:nvPr/>
        </p:nvSpPr>
        <p:spPr>
          <a:xfrm>
            <a:off x="7458551" y="5986343"/>
            <a:ext cx="2176701" cy="277416"/>
          </a:xfrm>
          <a:prstGeom prst="rect">
            <a:avLst/>
          </a:prstGeom>
          <a:noFill/>
          <a:ln/>
        </p:spPr>
        <p:txBody>
          <a:bodyPr wrap="none" lIns="0" tIns="0" rIns="0" bIns="0" rtlCol="0" anchor="t"/>
          <a:lstStyle/>
          <a:p>
            <a:pPr algn="l" indent="0" marL="0">
              <a:lnSpc>
                <a:spcPts val="2150"/>
              </a:lnSpc>
              <a:buNone/>
            </a:pPr>
            <a:r>
              <a:rPr lang="en-US" sz="1700" dirty="0">
                <a:solidFill>
                  <a:srgbClr val="CFCBBF"/>
                </a:solidFill>
                <a:latin typeface="Prata" pitchFamily="34" charset="0"/>
                <a:ea typeface="Prata" pitchFamily="34" charset="-122"/>
                <a:cs typeface="Prata" pitchFamily="34" charset="-120"/>
              </a:rPr>
              <a:t>CNN + GRU + Dense</a:t>
            </a:r>
            <a:endParaRPr lang="en-US" sz="1700" dirty="0"/>
          </a:p>
        </p:txBody>
      </p:sp>
      <p:sp>
        <p:nvSpPr>
          <p:cNvPr id="26" name="Text 14"/>
          <p:cNvSpPr/>
          <p:nvPr/>
        </p:nvSpPr>
        <p:spPr>
          <a:xfrm>
            <a:off x="7458551" y="6370201"/>
            <a:ext cx="2176701" cy="283964"/>
          </a:xfrm>
          <a:prstGeom prst="rect">
            <a:avLst/>
          </a:prstGeom>
          <a:noFill/>
          <a:ln/>
        </p:spPr>
        <p:txBody>
          <a:bodyPr wrap="none" lIns="0" tIns="0" rIns="0" bIns="0" rtlCol="0" anchor="t"/>
          <a:lstStyle/>
          <a:p>
            <a:pPr algn="l" indent="0" marL="0">
              <a:lnSpc>
                <a:spcPts val="2200"/>
              </a:lnSpc>
              <a:buNone/>
            </a:pPr>
            <a:r>
              <a:rPr lang="en-US" sz="1350" dirty="0">
                <a:solidFill>
                  <a:srgbClr val="CFCBBF"/>
                </a:solidFill>
                <a:latin typeface="Raleway" pitchFamily="34" charset="0"/>
                <a:ea typeface="Raleway" pitchFamily="34" charset="-122"/>
                <a:cs typeface="Raleway" pitchFamily="34" charset="-120"/>
              </a:rPr>
              <a:t>57.97% accuracy</a:t>
            </a:r>
            <a:endParaRPr lang="en-US" sz="1350" dirty="0"/>
          </a:p>
        </p:txBody>
      </p:sp>
      <p:sp>
        <p:nvSpPr>
          <p:cNvPr id="27" name="Text 15"/>
          <p:cNvSpPr/>
          <p:nvPr/>
        </p:nvSpPr>
        <p:spPr>
          <a:xfrm>
            <a:off x="497086" y="7031355"/>
            <a:ext cx="13636228" cy="567928"/>
          </a:xfrm>
          <a:prstGeom prst="rect">
            <a:avLst/>
          </a:prstGeom>
          <a:noFill/>
          <a:ln/>
        </p:spPr>
        <p:txBody>
          <a:bodyPr wrap="square" lIns="0" tIns="0" rIns="0" bIns="0" rtlCol="0" anchor="t"/>
          <a:lstStyle/>
          <a:p>
            <a:pPr algn="l" indent="0" marL="0">
              <a:lnSpc>
                <a:spcPts val="2200"/>
              </a:lnSpc>
              <a:buNone/>
            </a:pPr>
            <a:r>
              <a:rPr lang="en-US" sz="1350" dirty="0">
                <a:solidFill>
                  <a:srgbClr val="CFCBBF"/>
                </a:solidFill>
                <a:latin typeface="Raleway" pitchFamily="34" charset="0"/>
                <a:ea typeface="Raleway" pitchFamily="34" charset="-122"/>
                <a:cs typeface="Raleway" pitchFamily="34" charset="-120"/>
              </a:rPr>
              <a:t>We extracted Mel-Frequency Cepstral Coefficients (MFCCs) from four standard audio emotion datasets, resulting in over 10,000 labeled audio clips. Each model used Adam optimizer, Categorical Cross-Entropy loss function, and employed Early Stopping and ReduceLROnPlateau for regularization and convergence.</a:t>
            </a:r>
            <a:endParaRPr lang="en-US" sz="13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25924" y="716994"/>
            <a:ext cx="11078528" cy="810220"/>
          </a:xfrm>
          <a:prstGeom prst="rect">
            <a:avLst/>
          </a:prstGeom>
          <a:noFill/>
          <a:ln/>
        </p:spPr>
        <p:txBody>
          <a:bodyPr wrap="none" lIns="0" tIns="0" rIns="0" bIns="0" rtlCol="0" anchor="t"/>
          <a:lstStyle/>
          <a:p>
            <a:pPr algn="l" indent="0" marL="0">
              <a:lnSpc>
                <a:spcPts val="6350"/>
              </a:lnSpc>
              <a:buNone/>
            </a:pPr>
            <a:r>
              <a:rPr lang="en-US" sz="5100" dirty="0">
                <a:solidFill>
                  <a:srgbClr val="F2E782"/>
                </a:solidFill>
                <a:latin typeface="Prata" pitchFamily="34" charset="0"/>
                <a:ea typeface="Prata" pitchFamily="34" charset="-122"/>
                <a:cs typeface="Prata" pitchFamily="34" charset="-120"/>
              </a:rPr>
              <a:t>Facial Emotion Recognition Models</a:t>
            </a:r>
            <a:endParaRPr lang="en-US" sz="5100" dirty="0"/>
          </a:p>
        </p:txBody>
      </p:sp>
      <p:sp>
        <p:nvSpPr>
          <p:cNvPr id="3" name="Text 1"/>
          <p:cNvSpPr/>
          <p:nvPr/>
        </p:nvSpPr>
        <p:spPr>
          <a:xfrm>
            <a:off x="725924" y="2175272"/>
            <a:ext cx="4770120" cy="405051"/>
          </a:xfrm>
          <a:prstGeom prst="rect">
            <a:avLst/>
          </a:prstGeom>
          <a:noFill/>
          <a:ln/>
        </p:spPr>
        <p:txBody>
          <a:bodyPr wrap="none" lIns="0" tIns="0" rIns="0" bIns="0" rtlCol="0" anchor="t"/>
          <a:lstStyle/>
          <a:p>
            <a:pPr algn="l" indent="0" marL="0">
              <a:lnSpc>
                <a:spcPts val="3150"/>
              </a:lnSpc>
              <a:buNone/>
            </a:pPr>
            <a:r>
              <a:rPr lang="en-US" sz="2550" dirty="0">
                <a:solidFill>
                  <a:srgbClr val="F2E782"/>
                </a:solidFill>
                <a:latin typeface="Prata" pitchFamily="34" charset="0"/>
                <a:ea typeface="Prata" pitchFamily="34" charset="-122"/>
                <a:cs typeface="Prata" pitchFamily="34" charset="-120"/>
              </a:rPr>
              <a:t>ResNet-50 (Transfer Learning)</a:t>
            </a:r>
            <a:endParaRPr lang="en-US" sz="2550" dirty="0"/>
          </a:p>
        </p:txBody>
      </p:sp>
      <p:sp>
        <p:nvSpPr>
          <p:cNvPr id="4" name="Text 2"/>
          <p:cNvSpPr/>
          <p:nvPr/>
        </p:nvSpPr>
        <p:spPr>
          <a:xfrm>
            <a:off x="725924" y="2839522"/>
            <a:ext cx="6273046" cy="2903696"/>
          </a:xfrm>
          <a:prstGeom prst="rect">
            <a:avLst/>
          </a:prstGeom>
          <a:noFill/>
          <a:ln/>
        </p:spPr>
        <p:txBody>
          <a:bodyPr wrap="square" lIns="0" tIns="0" rIns="0" bIns="0" rtlCol="0" anchor="t"/>
          <a:lstStyle/>
          <a:p>
            <a:pPr algn="l" indent="0" marL="0">
              <a:lnSpc>
                <a:spcPts val="3250"/>
              </a:lnSpc>
              <a:buNone/>
            </a:pPr>
            <a:r>
              <a:rPr lang="en-US" sz="2000" dirty="0">
                <a:solidFill>
                  <a:srgbClr val="CFCBBF"/>
                </a:solidFill>
                <a:latin typeface="Raleway" pitchFamily="34" charset="0"/>
                <a:ea typeface="Raleway" pitchFamily="34" charset="-122"/>
                <a:cs typeface="Raleway" pitchFamily="34" charset="-120"/>
              </a:rPr>
              <a:t>We used pre-trained ResNet50 from Keras with ImageNet weights and frozen base layers. The custom head included GlobalAveragePooling followed by Dense layers. This approach achieved approximately 71% validation accuracy, demonstrating the power of transfer learning for facial emotion recognition.</a:t>
            </a:r>
            <a:endParaRPr lang="en-US" sz="2000" dirty="0"/>
          </a:p>
        </p:txBody>
      </p:sp>
      <p:sp>
        <p:nvSpPr>
          <p:cNvPr id="5" name="Text 3"/>
          <p:cNvSpPr/>
          <p:nvPr/>
        </p:nvSpPr>
        <p:spPr>
          <a:xfrm>
            <a:off x="7639050" y="2175272"/>
            <a:ext cx="3330773" cy="405051"/>
          </a:xfrm>
          <a:prstGeom prst="rect">
            <a:avLst/>
          </a:prstGeom>
          <a:noFill/>
          <a:ln/>
        </p:spPr>
        <p:txBody>
          <a:bodyPr wrap="none" lIns="0" tIns="0" rIns="0" bIns="0" rtlCol="0" anchor="t"/>
          <a:lstStyle/>
          <a:p>
            <a:pPr algn="l" indent="0" marL="0">
              <a:lnSpc>
                <a:spcPts val="3150"/>
              </a:lnSpc>
              <a:buNone/>
            </a:pPr>
            <a:r>
              <a:rPr lang="en-US" sz="2550" dirty="0">
                <a:solidFill>
                  <a:srgbClr val="F2E782"/>
                </a:solidFill>
                <a:latin typeface="Prata" pitchFamily="34" charset="0"/>
                <a:ea typeface="Prata" pitchFamily="34" charset="-122"/>
                <a:cs typeface="Prata" pitchFamily="34" charset="-120"/>
              </a:rPr>
              <a:t>Custom CNN for FER</a:t>
            </a:r>
            <a:endParaRPr lang="en-US" sz="2550" dirty="0"/>
          </a:p>
        </p:txBody>
      </p:sp>
      <p:sp>
        <p:nvSpPr>
          <p:cNvPr id="6" name="Text 4"/>
          <p:cNvSpPr/>
          <p:nvPr/>
        </p:nvSpPr>
        <p:spPr>
          <a:xfrm>
            <a:off x="7639050" y="2839522"/>
            <a:ext cx="6273046" cy="2903696"/>
          </a:xfrm>
          <a:prstGeom prst="rect">
            <a:avLst/>
          </a:prstGeom>
          <a:noFill/>
          <a:ln/>
        </p:spPr>
        <p:txBody>
          <a:bodyPr wrap="square" lIns="0" tIns="0" rIns="0" bIns="0" rtlCol="0" anchor="t"/>
          <a:lstStyle/>
          <a:p>
            <a:pPr algn="l" indent="0" marL="0">
              <a:lnSpc>
                <a:spcPts val="3250"/>
              </a:lnSpc>
              <a:buNone/>
            </a:pPr>
            <a:r>
              <a:rPr lang="en-US" sz="2000" dirty="0">
                <a:solidFill>
                  <a:srgbClr val="CFCBBF"/>
                </a:solidFill>
                <a:latin typeface="Raleway" pitchFamily="34" charset="0"/>
                <a:ea typeface="Raleway" pitchFamily="34" charset="-122"/>
                <a:cs typeface="Raleway" pitchFamily="34" charset="-120"/>
              </a:rPr>
              <a:t>Our custom CNN architecture featured Conv2D stacks with increasing filters (64 → 128 → 256), followed by Flatten, Dropout, and Dense layers. We optimized performance using data augmentation techniques including horizontal flips and brightness adjustments. This model reached approximately 65% accuracy.</a:t>
            </a:r>
            <a:endParaRPr lang="en-US" sz="2000" dirty="0"/>
          </a:p>
        </p:txBody>
      </p:sp>
      <p:sp>
        <p:nvSpPr>
          <p:cNvPr id="7" name="Text 5"/>
          <p:cNvSpPr/>
          <p:nvPr/>
        </p:nvSpPr>
        <p:spPr>
          <a:xfrm>
            <a:off x="725924" y="6268045"/>
            <a:ext cx="13178552" cy="1244441"/>
          </a:xfrm>
          <a:prstGeom prst="rect">
            <a:avLst/>
          </a:prstGeom>
          <a:noFill/>
          <a:ln/>
        </p:spPr>
        <p:txBody>
          <a:bodyPr wrap="square" lIns="0" tIns="0" rIns="0" bIns="0" rtlCol="0" anchor="t"/>
          <a:lstStyle/>
          <a:p>
            <a:pPr algn="l" indent="0" marL="0">
              <a:lnSpc>
                <a:spcPts val="3250"/>
              </a:lnSpc>
              <a:buNone/>
            </a:pPr>
            <a:r>
              <a:rPr lang="en-US" sz="2000" dirty="0">
                <a:solidFill>
                  <a:srgbClr val="CFCBBF"/>
                </a:solidFill>
                <a:latin typeface="Raleway" pitchFamily="34" charset="0"/>
                <a:ea typeface="Raleway" pitchFamily="34" charset="-122"/>
                <a:cs typeface="Raleway" pitchFamily="34" charset="-120"/>
              </a:rPr>
              <a:t>Both models were trained on the FER2013 dataset, consisting of 48x48 grayscale facial images labeled with 7 emotion categories. The superior performance of the ResNet-50 model validates the importance of transfer learning in facial expression recognition tasks.</a:t>
            </a:r>
            <a:endParaRPr lang="en-US" sz="2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454104" y="446008"/>
            <a:ext cx="5925264" cy="506849"/>
          </a:xfrm>
          <a:prstGeom prst="rect">
            <a:avLst/>
          </a:prstGeom>
          <a:noFill/>
          <a:ln/>
        </p:spPr>
        <p:txBody>
          <a:bodyPr wrap="none" lIns="0" tIns="0" rIns="0" bIns="0" rtlCol="0" anchor="t"/>
          <a:lstStyle/>
          <a:p>
            <a:pPr algn="l" indent="0" marL="0">
              <a:lnSpc>
                <a:spcPts val="3950"/>
              </a:lnSpc>
              <a:buNone/>
            </a:pPr>
            <a:r>
              <a:rPr lang="en-US" sz="3150" dirty="0">
                <a:solidFill>
                  <a:srgbClr val="F2E782"/>
                </a:solidFill>
                <a:latin typeface="Prata" pitchFamily="34" charset="0"/>
                <a:ea typeface="Prata" pitchFamily="34" charset="-122"/>
                <a:cs typeface="Prata" pitchFamily="34" charset="-120"/>
              </a:rPr>
              <a:t>Model Performance Summary</a:t>
            </a:r>
            <a:endParaRPr lang="en-US" sz="3150" dirty="0"/>
          </a:p>
        </p:txBody>
      </p:sp>
      <p:pic>
        <p:nvPicPr>
          <p:cNvPr id="3" name="Image 0" descr="preencoded.png">    </p:cNvPr>
          <p:cNvPicPr>
            <a:picLocks noChangeAspect="1"/>
          </p:cNvPicPr>
          <p:nvPr/>
        </p:nvPicPr>
        <p:blipFill>
          <a:blip r:embed="rId1"/>
          <a:stretch>
            <a:fillRect/>
          </a:stretch>
        </p:blipFill>
        <p:spPr>
          <a:xfrm>
            <a:off x="454104" y="1277183"/>
            <a:ext cx="13722191" cy="7197685"/>
          </a:xfrm>
          <a:prstGeom prst="rect">
            <a:avLst/>
          </a:prstGeom>
        </p:spPr>
      </p:pic>
      <p:sp>
        <p:nvSpPr>
          <p:cNvPr id="4" name="Shape 1"/>
          <p:cNvSpPr/>
          <p:nvPr/>
        </p:nvSpPr>
        <p:spPr>
          <a:xfrm>
            <a:off x="3607356" y="8474869"/>
            <a:ext cx="162163" cy="162163"/>
          </a:xfrm>
          <a:prstGeom prst="roundRect">
            <a:avLst>
              <a:gd name="adj" fmla="val 11278"/>
            </a:avLst>
          </a:prstGeom>
          <a:solidFill>
            <a:srgbClr val="7A6F10"/>
          </a:solidFill>
          <a:ln/>
        </p:spPr>
      </p:sp>
      <p:sp>
        <p:nvSpPr>
          <p:cNvPr id="5" name="Text 2"/>
          <p:cNvSpPr/>
          <p:nvPr/>
        </p:nvSpPr>
        <p:spPr>
          <a:xfrm>
            <a:off x="3830479" y="8474869"/>
            <a:ext cx="1096089" cy="162163"/>
          </a:xfrm>
          <a:prstGeom prst="rect">
            <a:avLst/>
          </a:prstGeom>
          <a:noFill/>
          <a:ln/>
        </p:spPr>
        <p:txBody>
          <a:bodyPr wrap="none" lIns="0" tIns="0" rIns="0" bIns="0" rtlCol="0" anchor="t"/>
          <a:lstStyle/>
          <a:p>
            <a:pPr algn="l" indent="0" marL="0">
              <a:lnSpc>
                <a:spcPts val="1250"/>
              </a:lnSpc>
              <a:buNone/>
            </a:pPr>
            <a:r>
              <a:rPr lang="en-US" sz="1250" dirty="0">
                <a:solidFill>
                  <a:srgbClr val="CFCBBF"/>
                </a:solidFill>
                <a:latin typeface="Raleway" pitchFamily="34" charset="0"/>
                <a:ea typeface="Raleway" pitchFamily="34" charset="-122"/>
                <a:cs typeface="Raleway" pitchFamily="34" charset="-120"/>
              </a:rPr>
              <a:t>Train Accuracy</a:t>
            </a:r>
            <a:endParaRPr lang="en-US" sz="1250" dirty="0"/>
          </a:p>
        </p:txBody>
      </p:sp>
      <p:sp>
        <p:nvSpPr>
          <p:cNvPr id="6" name="Shape 3"/>
          <p:cNvSpPr/>
          <p:nvPr/>
        </p:nvSpPr>
        <p:spPr>
          <a:xfrm>
            <a:off x="6465927" y="8474869"/>
            <a:ext cx="162163" cy="162163"/>
          </a:xfrm>
          <a:prstGeom prst="roundRect">
            <a:avLst>
              <a:gd name="adj" fmla="val 11278"/>
            </a:avLst>
          </a:prstGeom>
          <a:solidFill>
            <a:srgbClr val="E0CB1D"/>
          </a:solidFill>
          <a:ln/>
        </p:spPr>
      </p:sp>
      <p:sp>
        <p:nvSpPr>
          <p:cNvPr id="7" name="Text 4"/>
          <p:cNvSpPr/>
          <p:nvPr/>
        </p:nvSpPr>
        <p:spPr>
          <a:xfrm>
            <a:off x="6689050" y="8474869"/>
            <a:ext cx="1475423" cy="162163"/>
          </a:xfrm>
          <a:prstGeom prst="rect">
            <a:avLst/>
          </a:prstGeom>
          <a:noFill/>
          <a:ln/>
        </p:spPr>
        <p:txBody>
          <a:bodyPr wrap="none" lIns="0" tIns="0" rIns="0" bIns="0" rtlCol="0" anchor="t"/>
          <a:lstStyle/>
          <a:p>
            <a:pPr algn="l" indent="0" marL="0">
              <a:lnSpc>
                <a:spcPts val="1250"/>
              </a:lnSpc>
              <a:buNone/>
            </a:pPr>
            <a:r>
              <a:rPr lang="en-US" sz="1250" dirty="0">
                <a:solidFill>
                  <a:srgbClr val="CFCBBF"/>
                </a:solidFill>
                <a:latin typeface="Raleway" pitchFamily="34" charset="0"/>
                <a:ea typeface="Raleway" pitchFamily="34" charset="-122"/>
                <a:cs typeface="Raleway" pitchFamily="34" charset="-120"/>
              </a:rPr>
              <a:t>Validation Accuracy</a:t>
            </a:r>
            <a:endParaRPr lang="en-US" sz="1250" dirty="0"/>
          </a:p>
        </p:txBody>
      </p:sp>
      <p:sp>
        <p:nvSpPr>
          <p:cNvPr id="8" name="Shape 5"/>
          <p:cNvSpPr/>
          <p:nvPr/>
        </p:nvSpPr>
        <p:spPr>
          <a:xfrm>
            <a:off x="9703832" y="8474869"/>
            <a:ext cx="162163" cy="162163"/>
          </a:xfrm>
          <a:prstGeom prst="roundRect">
            <a:avLst>
              <a:gd name="adj" fmla="val 11278"/>
            </a:avLst>
          </a:prstGeom>
          <a:solidFill>
            <a:srgbClr val="EFE382"/>
          </a:solidFill>
          <a:ln/>
        </p:spPr>
      </p:sp>
      <p:sp>
        <p:nvSpPr>
          <p:cNvPr id="9" name="Text 6"/>
          <p:cNvSpPr/>
          <p:nvPr/>
        </p:nvSpPr>
        <p:spPr>
          <a:xfrm>
            <a:off x="9926955" y="8474869"/>
            <a:ext cx="1045488" cy="162163"/>
          </a:xfrm>
          <a:prstGeom prst="rect">
            <a:avLst/>
          </a:prstGeom>
          <a:noFill/>
          <a:ln/>
        </p:spPr>
        <p:txBody>
          <a:bodyPr wrap="none" lIns="0" tIns="0" rIns="0" bIns="0" rtlCol="0" anchor="t"/>
          <a:lstStyle/>
          <a:p>
            <a:pPr algn="l" indent="0" marL="0">
              <a:lnSpc>
                <a:spcPts val="1250"/>
              </a:lnSpc>
              <a:buNone/>
            </a:pPr>
            <a:r>
              <a:rPr lang="en-US" sz="1250" dirty="0">
                <a:solidFill>
                  <a:srgbClr val="CFCBBF"/>
                </a:solidFill>
                <a:latin typeface="Raleway" pitchFamily="34" charset="0"/>
                <a:ea typeface="Raleway" pitchFamily="34" charset="-122"/>
                <a:cs typeface="Raleway" pitchFamily="34" charset="-120"/>
              </a:rPr>
              <a:t>Test Accuracy</a:t>
            </a:r>
            <a:endParaRPr lang="en-US" sz="1250" dirty="0"/>
          </a:p>
        </p:txBody>
      </p:sp>
      <p:sp>
        <p:nvSpPr>
          <p:cNvPr id="10" name="Text 7"/>
          <p:cNvSpPr/>
          <p:nvPr/>
        </p:nvSpPr>
        <p:spPr>
          <a:xfrm>
            <a:off x="454104" y="9144000"/>
            <a:ext cx="13722191" cy="518874"/>
          </a:xfrm>
          <a:prstGeom prst="rect">
            <a:avLst/>
          </a:prstGeom>
          <a:noFill/>
          <a:ln/>
        </p:spPr>
        <p:txBody>
          <a:bodyPr wrap="square" lIns="0" tIns="0" rIns="0" bIns="0" rtlCol="0" anchor="t"/>
          <a:lstStyle/>
          <a:p>
            <a:pPr algn="l" indent="0" marL="0">
              <a:lnSpc>
                <a:spcPts val="2000"/>
              </a:lnSpc>
              <a:buNone/>
            </a:pPr>
            <a:r>
              <a:rPr lang="en-US" sz="1250" dirty="0">
                <a:solidFill>
                  <a:srgbClr val="CFCBBF"/>
                </a:solidFill>
                <a:latin typeface="Raleway" pitchFamily="34" charset="0"/>
                <a:ea typeface="Raleway" pitchFamily="34" charset="-122"/>
                <a:cs typeface="Raleway" pitchFamily="34" charset="-120"/>
              </a:rPr>
              <a:t>The chart illustrates the performance metrics of our five SER models. The CNN + Self-Attention model achieved the highest test accuracy at 68.32%, followed by CNN + BiLSTM at 67.34%. Note the significant gap between training and test accuracies in most models, indicating some degree of overfitting despite regularization techniques.</a:t>
            </a:r>
            <a:endParaRPr lang="en-US" sz="12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20</Slides>
  <Notes>20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2025-05-01T21:52:17Z</dcterms:created>
  <dcterms:modified xsi:type="dcterms:W3CDTF">2025-05-01T21:52:17Z</dcterms:modified>
</cp:coreProperties>
</file>